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11"/>
  </p:notesMasterIdLst>
  <p:sldIdLst>
    <p:sldId id="257" r:id="rId2"/>
    <p:sldId id="258" r:id="rId3"/>
    <p:sldId id="259" r:id="rId4"/>
    <p:sldId id="260" r:id="rId5"/>
    <p:sldId id="261" r:id="rId6"/>
    <p:sldId id="262" r:id="rId7"/>
    <p:sldId id="264" r:id="rId8"/>
    <p:sldId id="265" r:id="rId9"/>
    <p:sldId id="269" r:id="rId10"/>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Χωρίς στυλ, πλέγμα πίνακα">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Μεσαίο στυλ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38B1855-1B75-4FBE-930C-398BA8C253C6}" styleName="Στυλ με θέμα 2 - Έμφαση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B9631B5-78F2-41C9-869B-9F39066F8104}" styleName="Μεσαίο στυλ 3 - Έμφαση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9D7B26C5-4107-4FEC-AEDC-1716B250A1EF}" styleName="Φωτεινό στυλ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636"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C84654-D941-413B-A3CB-8BCB39482C9A}" type="datetimeFigureOut">
              <a:rPr lang="el-GR" smtClean="0"/>
              <a:pPr/>
              <a:t>26/11/2019</a:t>
            </a:fld>
            <a:endParaRPr lang="el-GR"/>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Θέση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71290D-4A66-48BF-8839-25F6AD883003}" type="slidenum">
              <a:rPr lang="el-GR" smtClean="0"/>
              <a:pPr/>
              <a:t>‹#›</a:t>
            </a:fld>
            <a:endParaRPr lang="el-GR"/>
          </a:p>
        </p:txBody>
      </p:sp>
    </p:spTree>
    <p:extLst>
      <p:ext uri="{BB962C8B-B14F-4D97-AF65-F5344CB8AC3E}">
        <p14:creationId xmlns:p14="http://schemas.microsoft.com/office/powerpoint/2010/main" val="2938791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a:xfrm>
            <a:off x="685800" y="1143000"/>
            <a:ext cx="5486400" cy="3086100"/>
          </a:xfrm>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fld id="{EF22E82C-F470-41BD-A6DE-DC00EA251F06}" type="slidenum">
              <a:rPr lang="el-GR" smtClean="0"/>
              <a:pPr/>
              <a:t>1</a:t>
            </a:fld>
            <a:endParaRPr lang="el-GR"/>
          </a:p>
        </p:txBody>
      </p:sp>
    </p:spTree>
    <p:extLst>
      <p:ext uri="{BB962C8B-B14F-4D97-AF65-F5344CB8AC3E}">
        <p14:creationId xmlns:p14="http://schemas.microsoft.com/office/powerpoint/2010/main" val="2008078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l-GR" smtClean="0"/>
              <a:t>Στυλ κύριου τίτλου</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n-US" dirty="0"/>
          </a:p>
        </p:txBody>
      </p:sp>
      <p:sp>
        <p:nvSpPr>
          <p:cNvPr id="4" name="Date Placeholder 3"/>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1391372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Τίτλος και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l-GR" smtClean="0"/>
              <a:t>Στυλ κύριου τίτλου</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2885620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Εισαγωγικά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l-GR" smtClean="0"/>
              <a:t>Στυλ κύριου τίτλου</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smtClean="0"/>
              <a:t>Στυλ υποδείγματος κειμένου</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5BA4A57-27AB-4B23-A445-8FDECCE0FD39}" type="slidenum">
              <a:rPr lang="el-GR" smtClean="0"/>
              <a:pPr/>
              <a:t>‹#›</a:t>
            </a:fld>
            <a:endParaRPr lang="el-G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20162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Κάρτα ονόματος">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l-GR" smtClean="0"/>
              <a:t>Στυλ κύριου τίτλου</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39836264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Κάρτα ονόματος με φράση">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l-GR" smtClean="0"/>
              <a:t>Στυλ κύριου τίτλου</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smtClean="0"/>
              <a:t>Στυλ υποδείγματος κειμένου</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5BA4A57-27AB-4B23-A445-8FDECCE0FD39}" type="slidenum">
              <a:rPr lang="el-GR" smtClean="0"/>
              <a:pPr/>
              <a:t>‹#›</a:t>
            </a:fld>
            <a:endParaRPr lang="el-G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6468466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ή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l-GR" smtClean="0"/>
              <a:t>Στυλ κύριου τίτλου</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smtClean="0"/>
              <a:t>Στυλ υποδείγματος κειμένου</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25773963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24848598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l-GR" smtClean="0"/>
              <a:t>Στυλ κύριου τίτλου</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2717547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dirty="0"/>
          </a:p>
        </p:txBody>
      </p:sp>
      <p:sp>
        <p:nvSpPr>
          <p:cNvPr id="3" name="Content Placeholder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3348586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l-GR" smtClean="0"/>
              <a:t>Στυλ κύριου τίτλου</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1043163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Date Placeholder 4"/>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1495544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l-GR" smtClean="0"/>
              <a:t>Στυλ κύριου τίτλου</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7" name="Date Placeholder 6"/>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2574120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l-GR" smtClean="0"/>
              <a:t>Στυλ κύριου τίτλου</a:t>
            </a:r>
            <a:endParaRPr lang="en-US" dirty="0"/>
          </a:p>
        </p:txBody>
      </p:sp>
      <p:sp>
        <p:nvSpPr>
          <p:cNvPr id="3" name="Date Placeholder 2"/>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2837800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3837583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l-GR" smtClean="0"/>
              <a:t>Στυλ κύριου τίτλου</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l-GR" smtClean="0"/>
              <a:t>Στυλ υποδείγματος κειμένου</a:t>
            </a:r>
          </a:p>
        </p:txBody>
      </p:sp>
      <p:sp>
        <p:nvSpPr>
          <p:cNvPr id="5" name="Date Placeholder 4"/>
          <p:cNvSpPr>
            <a:spLocks noGrp="1"/>
          </p:cNvSpPr>
          <p:nvPr>
            <p:ph type="dt" sz="half" idx="10"/>
          </p:nvPr>
        </p:nvSpPr>
        <p:spPr/>
        <p:txBody>
          <a:bodyPr/>
          <a:lstStyle/>
          <a:p>
            <a:fld id="{8A1FB296-9C71-4332-ADA0-991E5E07ECD8}" type="datetimeFigureOut">
              <a:rPr lang="el-GR" smtClean="0"/>
              <a:pPr/>
              <a:t>26/11/2019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A5BA4A57-27AB-4B23-A445-8FDECCE0FD39}" type="slidenum">
              <a:rPr lang="el-GR" smtClean="0"/>
              <a:pPr/>
              <a:t>‹#›</a:t>
            </a:fld>
            <a:endParaRPr lang="el-GR"/>
          </a:p>
        </p:txBody>
      </p:sp>
    </p:spTree>
    <p:extLst>
      <p:ext uri="{BB962C8B-B14F-4D97-AF65-F5344CB8AC3E}">
        <p14:creationId xmlns:p14="http://schemas.microsoft.com/office/powerpoint/2010/main" val="2163127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l-GR" smtClean="0"/>
              <a:t>Στυλ κύριου τίτλου</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smtClean="0"/>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A5BA4A57-27AB-4B23-A445-8FDECCE0FD39}" type="slidenum">
              <a:rPr lang="el-GR" smtClean="0"/>
              <a:pPr/>
              <a:t>‹#›</a:t>
            </a:fld>
            <a:endParaRPr lang="el-GR"/>
          </a:p>
        </p:txBody>
      </p:sp>
      <p:sp>
        <p:nvSpPr>
          <p:cNvPr id="5" name="Date Placeholder 4"/>
          <p:cNvSpPr>
            <a:spLocks noGrp="1"/>
          </p:cNvSpPr>
          <p:nvPr>
            <p:ph type="dt" sz="half" idx="10"/>
          </p:nvPr>
        </p:nvSpPr>
        <p:spPr/>
        <p:txBody>
          <a:bodyPr/>
          <a:lstStyle/>
          <a:p>
            <a:fld id="{8A1FB296-9C71-4332-ADA0-991E5E07ECD8}" type="datetimeFigureOut">
              <a:rPr lang="el-GR" smtClean="0"/>
              <a:pPr/>
              <a:t>26/11/2019</a:t>
            </a:fld>
            <a:endParaRPr lang="el-GR"/>
          </a:p>
        </p:txBody>
      </p:sp>
    </p:spTree>
    <p:extLst>
      <p:ext uri="{BB962C8B-B14F-4D97-AF65-F5344CB8AC3E}">
        <p14:creationId xmlns:p14="http://schemas.microsoft.com/office/powerpoint/2010/main" val="404199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l-GR" smtClean="0"/>
              <a:t>Στυλ κύριου τίτλου</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A1FB296-9C71-4332-ADA0-991E5E07ECD8}" type="datetimeFigureOut">
              <a:rPr lang="el-GR" smtClean="0"/>
              <a:pPr/>
              <a:t>26/11/2019</a:t>
            </a:fld>
            <a:endParaRPr lang="el-G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5BA4A57-27AB-4B23-A445-8FDECCE0FD39}" type="slidenum">
              <a:rPr lang="el-GR" smtClean="0"/>
              <a:pPr/>
              <a:t>‹#›</a:t>
            </a:fld>
            <a:endParaRPr lang="el-GR"/>
          </a:p>
        </p:txBody>
      </p:sp>
    </p:spTree>
    <p:extLst>
      <p:ext uri="{BB962C8B-B14F-4D97-AF65-F5344CB8AC3E}">
        <p14:creationId xmlns:p14="http://schemas.microsoft.com/office/powerpoint/2010/main" val="244411670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1543793" y="1736035"/>
            <a:ext cx="7730211" cy="2491408"/>
          </a:xfrm>
        </p:spPr>
        <p:txBody>
          <a:bodyPr>
            <a:normAutofit fontScale="90000"/>
          </a:bodyPr>
          <a:lstStyle/>
          <a:p>
            <a:pPr algn="ctr"/>
            <a:r>
              <a:rPr lang="en-US" sz="4400" dirty="0" smtClean="0"/>
              <a:t/>
            </a:r>
            <a:br>
              <a:rPr lang="en-US" sz="4400" dirty="0" smtClean="0"/>
            </a:br>
            <a:r>
              <a:rPr lang="en-US" sz="4400" dirty="0" smtClean="0"/>
              <a:t/>
            </a:r>
            <a:br>
              <a:rPr lang="en-US" sz="4400" dirty="0" smtClean="0"/>
            </a:br>
            <a:r>
              <a:rPr lang="en-US" sz="3100" b="1" dirty="0" smtClean="0"/>
              <a:t>Current state and opportunities for development of the social entrepreneurship in the CB GR-BG Area</a:t>
            </a:r>
            <a:br>
              <a:rPr lang="en-US" sz="3100" b="1" dirty="0" smtClean="0"/>
            </a:br>
            <a:r>
              <a:rPr lang="en-US" sz="2700" b="1" dirty="0" smtClean="0"/>
              <a:t>Mr</a:t>
            </a:r>
            <a:r>
              <a:rPr lang="en-US" sz="2700" b="1" dirty="0" smtClean="0"/>
              <a:t>. </a:t>
            </a:r>
            <a:r>
              <a:rPr lang="en-US" sz="2700" b="1" dirty="0" err="1" smtClean="0"/>
              <a:t>Hristo</a:t>
            </a:r>
            <a:r>
              <a:rPr lang="en-US" sz="2700" b="1" dirty="0" smtClean="0"/>
              <a:t> </a:t>
            </a:r>
            <a:r>
              <a:rPr lang="en-US" sz="2700" b="1" dirty="0" err="1" smtClean="0"/>
              <a:t>Dimitrov</a:t>
            </a:r>
            <a:r>
              <a:rPr lang="en-US" sz="2700" dirty="0" smtClean="0"/>
              <a:t/>
            </a:r>
            <a:br>
              <a:rPr lang="en-US" sz="2700" dirty="0" smtClean="0"/>
            </a:br>
            <a:endParaRPr lang="el-GR" sz="3100" dirty="0"/>
          </a:p>
        </p:txBody>
      </p:sp>
      <p:sp>
        <p:nvSpPr>
          <p:cNvPr id="3" name="Υπότιτλος 2"/>
          <p:cNvSpPr>
            <a:spLocks noGrp="1"/>
          </p:cNvSpPr>
          <p:nvPr>
            <p:ph type="subTitle" idx="1"/>
          </p:nvPr>
        </p:nvSpPr>
        <p:spPr>
          <a:xfrm>
            <a:off x="1507067" y="3789283"/>
            <a:ext cx="7766936" cy="1096899"/>
          </a:xfrm>
        </p:spPr>
        <p:txBody>
          <a:bodyPr/>
          <a:lstStyle/>
          <a:p>
            <a:r>
              <a:rPr lang="en-US" dirty="0" smtClean="0"/>
              <a:t>INTERREG V-A Greece – Bulgaria 2014 - 2020</a:t>
            </a:r>
            <a:endParaRPr lang="el-GR" dirty="0"/>
          </a:p>
        </p:txBody>
      </p:sp>
      <p:sp>
        <p:nvSpPr>
          <p:cNvPr id="5" name="TextBox 4"/>
          <p:cNvSpPr txBox="1"/>
          <p:nvPr/>
        </p:nvSpPr>
        <p:spPr>
          <a:xfrm>
            <a:off x="676893" y="4631379"/>
            <a:ext cx="8885747" cy="1477328"/>
          </a:xfrm>
          <a:prstGeom prst="rect">
            <a:avLst/>
          </a:prstGeom>
          <a:noFill/>
        </p:spPr>
        <p:txBody>
          <a:bodyPr wrap="square" rtlCol="0">
            <a:spAutoFit/>
          </a:bodyPr>
          <a:lstStyle/>
          <a:p>
            <a:r>
              <a:rPr lang="en-US" b="1" dirty="0" smtClean="0">
                <a:solidFill>
                  <a:schemeClr val="accent1"/>
                </a:solidFill>
              </a:rPr>
              <a:t>Project Acronym</a:t>
            </a:r>
            <a:r>
              <a:rPr lang="en-US" dirty="0" smtClean="0"/>
              <a:t>: </a:t>
            </a:r>
            <a:r>
              <a:rPr lang="en-US" dirty="0" smtClean="0"/>
              <a:t>SOCIAL PLATE</a:t>
            </a:r>
            <a:endParaRPr lang="en-US" dirty="0" smtClean="0"/>
          </a:p>
          <a:p>
            <a:r>
              <a:rPr lang="en-US" b="1" dirty="0" smtClean="0">
                <a:solidFill>
                  <a:schemeClr val="accent1"/>
                </a:solidFill>
              </a:rPr>
              <a:t>Project Title</a:t>
            </a:r>
            <a:r>
              <a:rPr lang="en-US" dirty="0" smtClean="0"/>
              <a:t>: </a:t>
            </a:r>
            <a:r>
              <a:rPr lang="en-US" dirty="0" smtClean="0"/>
              <a:t>“Supporting Social Enterprises in combating poverty and social exclusion” </a:t>
            </a:r>
            <a:endParaRPr lang="en-US" dirty="0" smtClean="0"/>
          </a:p>
          <a:p>
            <a:r>
              <a:rPr lang="en-US" i="1" dirty="0" smtClean="0"/>
              <a:t>Annual European Forum for SE </a:t>
            </a:r>
            <a:endParaRPr lang="en-US" i="1" dirty="0" smtClean="0"/>
          </a:p>
          <a:p>
            <a:r>
              <a:rPr lang="en-US" i="1" dirty="0" err="1" smtClean="0"/>
              <a:t>Simitli</a:t>
            </a:r>
            <a:r>
              <a:rPr lang="en-US" i="1" dirty="0" smtClean="0"/>
              <a:t>, 03/12/2019</a:t>
            </a:r>
            <a:endParaRPr lang="el-GR" i="1" dirty="0"/>
          </a:p>
        </p:txBody>
      </p:sp>
      <p:sp>
        <p:nvSpPr>
          <p:cNvPr id="6" name="object 16"/>
          <p:cNvSpPr/>
          <p:nvPr/>
        </p:nvSpPr>
        <p:spPr>
          <a:xfrm>
            <a:off x="1246815" y="0"/>
            <a:ext cx="3017773" cy="1616328"/>
          </a:xfrm>
          <a:prstGeom prst="rect">
            <a:avLst/>
          </a:prstGeom>
          <a:blipFill>
            <a:blip r:embed="rId3" cstate="print"/>
            <a:stretch>
              <a:fillRect/>
            </a:stretch>
          </a:blipFill>
        </p:spPr>
        <p:txBody>
          <a:bodyPr wrap="square" lIns="0" tIns="0" rIns="0" bIns="0" rtlCol="0"/>
          <a:lstStyle/>
          <a:p>
            <a:endParaRPr/>
          </a:p>
        </p:txBody>
      </p:sp>
      <p:sp>
        <p:nvSpPr>
          <p:cNvPr id="7" name="object 17"/>
          <p:cNvSpPr/>
          <p:nvPr/>
        </p:nvSpPr>
        <p:spPr>
          <a:xfrm>
            <a:off x="6000578" y="102918"/>
            <a:ext cx="3273425" cy="1500251"/>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445821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558142" y="676894"/>
            <a:ext cx="8715863" cy="1253506"/>
          </a:xfrm>
        </p:spPr>
        <p:txBody>
          <a:bodyPr/>
          <a:lstStyle/>
          <a:p>
            <a:r>
              <a:rPr lang="en-GB" b="1" dirty="0" smtClean="0"/>
              <a:t>Current state of social entrepreneurship in Bulgaria</a:t>
            </a:r>
            <a:endParaRPr lang="en-US" dirty="0"/>
          </a:p>
        </p:txBody>
      </p:sp>
      <p:sp>
        <p:nvSpPr>
          <p:cNvPr id="3" name="Θέση περιεχομένου 2"/>
          <p:cNvSpPr>
            <a:spLocks noGrp="1"/>
          </p:cNvSpPr>
          <p:nvPr>
            <p:ph idx="1"/>
          </p:nvPr>
        </p:nvSpPr>
        <p:spPr>
          <a:xfrm>
            <a:off x="546267" y="2148715"/>
            <a:ext cx="8692111" cy="3468314"/>
          </a:xfrm>
        </p:spPr>
        <p:txBody>
          <a:bodyPr>
            <a:normAutofit lnSpcReduction="10000"/>
          </a:bodyPr>
          <a:lstStyle/>
          <a:p>
            <a:r>
              <a:rPr lang="en-US" dirty="0" smtClean="0"/>
              <a:t>THE CONCEPT OF SOCIAL </a:t>
            </a:r>
            <a:r>
              <a:rPr lang="en-GB" dirty="0" smtClean="0"/>
              <a:t>entrepreneurship is relatively young both in theory and practice and </a:t>
            </a:r>
            <a:r>
              <a:rPr lang="en-US" dirty="0" smtClean="0"/>
              <a:t>IS </a:t>
            </a:r>
            <a:r>
              <a:rPr lang="en-US" dirty="0" smtClean="0"/>
              <a:t>NOT INTEGRATED </a:t>
            </a:r>
            <a:r>
              <a:rPr lang="en-US" dirty="0" smtClean="0"/>
              <a:t>INTO POLICIES, LAWS AND  PUBLIC DEBATE IN BULGARIA</a:t>
            </a:r>
          </a:p>
          <a:p>
            <a:r>
              <a:rPr lang="en-US" dirty="0" smtClean="0"/>
              <a:t>Different requirements for registration and licensing</a:t>
            </a:r>
          </a:p>
          <a:p>
            <a:r>
              <a:rPr lang="en-GB" dirty="0" smtClean="0"/>
              <a:t>the Non-Profit Legal Entities Act, although allowing the conduct of business by non-governmental organizations, is not sufficient to stimulate such initiatives</a:t>
            </a:r>
          </a:p>
          <a:p>
            <a:r>
              <a:rPr lang="en-US" dirty="0" smtClean="0"/>
              <a:t>Different methodological documents regulate social  services for different groups of people: children,  unemployed, people with mental disabilities, elderly  people, etc.</a:t>
            </a:r>
          </a:p>
          <a:p>
            <a:r>
              <a:rPr lang="en-US" dirty="0" smtClean="0"/>
              <a:t>In principle, the tax system is the same as for companies as no tax relief is applied</a:t>
            </a:r>
            <a:endParaRPr lang="en-US" dirty="0"/>
          </a:p>
        </p:txBody>
      </p:sp>
      <p:pic>
        <p:nvPicPr>
          <p:cNvPr id="5" name="Εικόνα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160" y="6134294"/>
            <a:ext cx="1649295" cy="611437"/>
          </a:xfrm>
          <a:prstGeom prst="rect">
            <a:avLst/>
          </a:prstGeom>
        </p:spPr>
      </p:pic>
      <p:sp>
        <p:nvSpPr>
          <p:cNvPr id="6" name="Ορθογώνιο 5"/>
          <p:cNvSpPr/>
          <p:nvPr/>
        </p:nvSpPr>
        <p:spPr>
          <a:xfrm>
            <a:off x="6388954" y="6376395"/>
            <a:ext cx="2016899" cy="369332"/>
          </a:xfrm>
          <a:prstGeom prst="rect">
            <a:avLst/>
          </a:prstGeom>
        </p:spPr>
        <p:txBody>
          <a:bodyPr wrap="none">
            <a:spAutoFit/>
          </a:bodyPr>
          <a:lstStyle/>
          <a:p>
            <a:pPr lvl="0"/>
            <a:r>
              <a:rPr lang="en-US" b="1" dirty="0" smtClean="0">
                <a:solidFill>
                  <a:schemeClr val="accent1">
                    <a:lumMod val="75000"/>
                  </a:schemeClr>
                </a:solidFill>
              </a:rPr>
              <a:t>“Growing Social”</a:t>
            </a:r>
            <a:endParaRPr lang="el-GR" b="1" dirty="0">
              <a:solidFill>
                <a:schemeClr val="accent1">
                  <a:lumMod val="75000"/>
                </a:schemeClr>
              </a:solidFill>
            </a:endParaRPr>
          </a:p>
        </p:txBody>
      </p:sp>
    </p:spTree>
    <p:extLst>
      <p:ext uri="{BB962C8B-B14F-4D97-AF65-F5344CB8AC3E}">
        <p14:creationId xmlns:p14="http://schemas.microsoft.com/office/powerpoint/2010/main" val="2360209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5" y="329784"/>
            <a:ext cx="8596668" cy="1289154"/>
          </a:xfrm>
        </p:spPr>
        <p:txBody>
          <a:bodyPr>
            <a:normAutofit/>
          </a:bodyPr>
          <a:lstStyle/>
          <a:p>
            <a:r>
              <a:rPr lang="en-GB" b="1" dirty="0" smtClean="0"/>
              <a:t>Initial development of social entrepreneurship in Bulgaria</a:t>
            </a:r>
            <a:endParaRPr lang="en-US" dirty="0"/>
          </a:p>
        </p:txBody>
      </p:sp>
      <p:sp>
        <p:nvSpPr>
          <p:cNvPr id="3" name="Content Placeholder 2"/>
          <p:cNvSpPr>
            <a:spLocks noGrp="1"/>
          </p:cNvSpPr>
          <p:nvPr>
            <p:ph idx="1"/>
          </p:nvPr>
        </p:nvSpPr>
        <p:spPr>
          <a:xfrm>
            <a:off x="677335" y="1828801"/>
            <a:ext cx="8596668" cy="4586990"/>
          </a:xfrm>
        </p:spPr>
        <p:txBody>
          <a:bodyPr>
            <a:normAutofit lnSpcReduction="10000"/>
          </a:bodyPr>
          <a:lstStyle/>
          <a:p>
            <a:r>
              <a:rPr lang="en-GB" sz="2400" dirty="0" smtClean="0"/>
              <a:t>The beginning of the development of social enterprises in Bulgaria can be considered 2002 </a:t>
            </a:r>
          </a:p>
          <a:p>
            <a:r>
              <a:rPr lang="en-GB" sz="2400" dirty="0" smtClean="0"/>
              <a:t>The first step for institutional support for social entrepreneurship was made in 2009, when the Agency for Social Assistance opened a procedure for direct grant</a:t>
            </a:r>
          </a:p>
          <a:p>
            <a:r>
              <a:rPr lang="en-GB" sz="2400" dirty="0" smtClean="0"/>
              <a:t>In 2011 a new procedure was launched - BG051PO001-5.1.02 - "New Opportunities". </a:t>
            </a:r>
          </a:p>
          <a:p>
            <a:r>
              <a:rPr lang="en-GB" sz="2400" dirty="0" smtClean="0"/>
              <a:t>The two schemes received support for 77 new enterprises in the sphere of the social economy and 87 existing ones.</a:t>
            </a:r>
          </a:p>
          <a:p>
            <a:r>
              <a:rPr lang="en-GB" sz="2400" dirty="0" smtClean="0"/>
              <a:t>3 681 people have started work in the sphere of social economy. </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b="1" dirty="0" smtClean="0"/>
              <a:t>Services and activities of social enterprises</a:t>
            </a:r>
            <a:r>
              <a:rPr lang="en-US" b="1" dirty="0" smtClean="0"/>
              <a:t> – 3 main spheres of activities</a:t>
            </a:r>
            <a:endParaRPr lang="en-US" dirty="0"/>
          </a:p>
        </p:txBody>
      </p:sp>
      <p:sp>
        <p:nvSpPr>
          <p:cNvPr id="3" name="Content Placeholder 2"/>
          <p:cNvSpPr>
            <a:spLocks noGrp="1"/>
          </p:cNvSpPr>
          <p:nvPr>
            <p:ph idx="1"/>
          </p:nvPr>
        </p:nvSpPr>
        <p:spPr/>
        <p:txBody>
          <a:bodyPr>
            <a:normAutofit/>
          </a:bodyPr>
          <a:lstStyle/>
          <a:p>
            <a:r>
              <a:rPr lang="en-GB" sz="2400" b="1" dirty="0" smtClean="0"/>
              <a:t>Providers of social services</a:t>
            </a:r>
          </a:p>
          <a:p>
            <a:endParaRPr lang="en-GB" sz="2400" b="1" dirty="0" smtClean="0"/>
          </a:p>
          <a:p>
            <a:r>
              <a:rPr lang="en-GB" sz="2400" b="1" dirty="0" smtClean="0"/>
              <a:t>Social enterprises providing health services</a:t>
            </a:r>
            <a:endParaRPr lang="en-GB" sz="2400" dirty="0" smtClean="0"/>
          </a:p>
          <a:p>
            <a:pPr>
              <a:buNone/>
            </a:pPr>
            <a:r>
              <a:rPr lang="en-GB" sz="2400" dirty="0" smtClean="0"/>
              <a:t> </a:t>
            </a:r>
          </a:p>
          <a:p>
            <a:r>
              <a:rPr lang="en-GB" sz="2400" b="1" dirty="0" smtClean="0"/>
              <a:t>Training and education services</a:t>
            </a: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5" y="314793"/>
            <a:ext cx="8596668" cy="809469"/>
          </a:xfrm>
        </p:spPr>
        <p:txBody>
          <a:bodyPr>
            <a:normAutofit fontScale="90000"/>
          </a:bodyPr>
          <a:lstStyle/>
          <a:p>
            <a:pPr algn="r"/>
            <a:r>
              <a:rPr lang="en-US" sz="4400" b="1" dirty="0" smtClean="0"/>
              <a:t>Facts and figures</a:t>
            </a:r>
            <a:r>
              <a:rPr lang="en-US" dirty="0" smtClean="0"/>
              <a:t/>
            </a:r>
            <a:br>
              <a:rPr lang="en-US" dirty="0" smtClean="0"/>
            </a:br>
            <a:endParaRPr lang="en-US" dirty="0"/>
          </a:p>
        </p:txBody>
      </p:sp>
      <p:sp>
        <p:nvSpPr>
          <p:cNvPr id="3" name="Content Placeholder 2"/>
          <p:cNvSpPr>
            <a:spLocks noGrp="1"/>
          </p:cNvSpPr>
          <p:nvPr>
            <p:ph idx="1"/>
          </p:nvPr>
        </p:nvSpPr>
        <p:spPr>
          <a:xfrm>
            <a:off x="677335" y="1364105"/>
            <a:ext cx="9605919" cy="5201587"/>
          </a:xfrm>
        </p:spPr>
        <p:txBody>
          <a:bodyPr>
            <a:normAutofit lnSpcReduction="10000"/>
          </a:bodyPr>
          <a:lstStyle/>
          <a:p>
            <a:pPr>
              <a:buNone/>
            </a:pPr>
            <a:r>
              <a:rPr lang="en-GB" sz="2400" dirty="0" smtClean="0"/>
              <a:t>According to the National Statistic Institute of Bulgaria:</a:t>
            </a:r>
            <a:endParaRPr lang="en-US" sz="2400" dirty="0" smtClean="0"/>
          </a:p>
          <a:p>
            <a:r>
              <a:rPr lang="en-GB" sz="2400" dirty="0" smtClean="0"/>
              <a:t>4872 enterprises have defined themselves as "social". </a:t>
            </a:r>
          </a:p>
          <a:p>
            <a:r>
              <a:rPr lang="en-GB" sz="2400" dirty="0" smtClean="0"/>
              <a:t>2717 of them are registered as trading companies and cooperatives. </a:t>
            </a:r>
          </a:p>
          <a:p>
            <a:r>
              <a:rPr lang="en-GB" sz="2400" dirty="0" smtClean="0"/>
              <a:t>Social enterprises, such as commercial companies/cooperatives, generated a total of BGN 3 597 289 from their activities and made BGN 3 419 789 for operating expenses.</a:t>
            </a:r>
          </a:p>
          <a:p>
            <a:r>
              <a:rPr lang="en-GB" sz="2400" dirty="0" smtClean="0"/>
              <a:t>Companies and cooperatives are trade and repair of motor vehicles and motorcycles (964)</a:t>
            </a:r>
          </a:p>
          <a:p>
            <a:r>
              <a:rPr lang="en-GB" sz="2400" dirty="0" smtClean="0"/>
              <a:t>Manufacturing (395 numbers)</a:t>
            </a:r>
          </a:p>
          <a:p>
            <a:r>
              <a:rPr lang="en-GB" sz="2400" dirty="0" smtClean="0"/>
              <a:t>2155 of the self-identified as social enterprises are registered as NGOs, with only 253 of them having profited from their business activities. </a:t>
            </a:r>
          </a:p>
          <a:p>
            <a:endParaRPr lang="en-GB"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en-US" sz="4000" b="1" dirty="0" smtClean="0"/>
              <a:t>Facts and Figures</a:t>
            </a:r>
            <a:r>
              <a:rPr lang="en-US" dirty="0" smtClean="0"/>
              <a:t/>
            </a:r>
            <a:br>
              <a:rPr lang="en-US" dirty="0" smtClean="0"/>
            </a:br>
            <a:r>
              <a:rPr lang="en-GB" sz="2200" dirty="0" smtClean="0"/>
              <a:t>According to data of the Agency for Disabled People and the National Association of Employers of People with Disabilities</a:t>
            </a:r>
            <a:r>
              <a:rPr lang="en-GB" dirty="0" smtClean="0"/>
              <a:t/>
            </a:r>
            <a:br>
              <a:rPr lang="en-GB" dirty="0" smtClean="0"/>
            </a:br>
            <a:endParaRPr lang="en-US" dirty="0"/>
          </a:p>
        </p:txBody>
      </p:sp>
      <p:sp>
        <p:nvSpPr>
          <p:cNvPr id="4" name="Text Placeholder 3"/>
          <p:cNvSpPr>
            <a:spLocks noGrp="1"/>
          </p:cNvSpPr>
          <p:nvPr>
            <p:ph type="body" idx="1"/>
          </p:nvPr>
        </p:nvSpPr>
        <p:spPr/>
        <p:txBody>
          <a:bodyPr/>
          <a:lstStyle/>
          <a:p>
            <a:pPr algn="ctr"/>
            <a:r>
              <a:rPr lang="en-US" sz="2800" b="1" dirty="0" smtClean="0"/>
              <a:t>2012</a:t>
            </a:r>
            <a:endParaRPr lang="en-US" sz="2800" b="1" dirty="0"/>
          </a:p>
        </p:txBody>
      </p:sp>
      <p:sp>
        <p:nvSpPr>
          <p:cNvPr id="3" name="Content Placeholder 2"/>
          <p:cNvSpPr>
            <a:spLocks noGrp="1"/>
          </p:cNvSpPr>
          <p:nvPr>
            <p:ph sz="half" idx="2"/>
          </p:nvPr>
        </p:nvSpPr>
        <p:spPr/>
        <p:txBody>
          <a:bodyPr>
            <a:normAutofit/>
          </a:bodyPr>
          <a:lstStyle/>
          <a:p>
            <a:pPr algn="just"/>
            <a:r>
              <a:rPr lang="en-GB" sz="2400" dirty="0" smtClean="0"/>
              <a:t>There are 131 specialized enterprises for people with disabilities</a:t>
            </a:r>
          </a:p>
          <a:p>
            <a:pPr>
              <a:buNone/>
            </a:pPr>
            <a:endParaRPr lang="en-GB" dirty="0" smtClean="0"/>
          </a:p>
          <a:p>
            <a:endParaRPr lang="en-US" dirty="0"/>
          </a:p>
        </p:txBody>
      </p:sp>
      <p:sp>
        <p:nvSpPr>
          <p:cNvPr id="5" name="Text Placeholder 4"/>
          <p:cNvSpPr>
            <a:spLocks noGrp="1"/>
          </p:cNvSpPr>
          <p:nvPr>
            <p:ph type="body" sz="quarter" idx="3"/>
          </p:nvPr>
        </p:nvSpPr>
        <p:spPr/>
        <p:txBody>
          <a:bodyPr/>
          <a:lstStyle/>
          <a:p>
            <a:pPr algn="ctr"/>
            <a:r>
              <a:rPr lang="en-US" sz="2800" b="1" dirty="0" smtClean="0"/>
              <a:t>2015</a:t>
            </a:r>
            <a:endParaRPr lang="en-US" sz="2800" b="1" dirty="0"/>
          </a:p>
        </p:txBody>
      </p:sp>
      <p:sp>
        <p:nvSpPr>
          <p:cNvPr id="6" name="Content Placeholder 5"/>
          <p:cNvSpPr>
            <a:spLocks noGrp="1"/>
          </p:cNvSpPr>
          <p:nvPr>
            <p:ph sz="quarter" idx="4"/>
          </p:nvPr>
        </p:nvSpPr>
        <p:spPr/>
        <p:txBody>
          <a:bodyPr>
            <a:normAutofit/>
          </a:bodyPr>
          <a:lstStyle/>
          <a:p>
            <a:pPr algn="just"/>
            <a:r>
              <a:rPr lang="en-GB" sz="2400" dirty="0" smtClean="0"/>
              <a:t>281 registered specialized enterprises and cooperatives of people with disabilities </a:t>
            </a:r>
          </a:p>
          <a:p>
            <a:pPr algn="just"/>
            <a:r>
              <a:rPr lang="en-GB" sz="2400" dirty="0" smtClean="0"/>
              <a:t>They provide employment for 3,364 people with disabilities </a:t>
            </a: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100" b="1" dirty="0" smtClean="0"/>
              <a:t>Opportunities for Development of Social Entrepreneurship in the Period 2014 - 2020</a:t>
            </a:r>
            <a:r>
              <a:rPr lang="en-US" dirty="0" smtClean="0"/>
              <a:t/>
            </a:r>
            <a:br>
              <a:rPr lang="en-US" dirty="0" smtClean="0"/>
            </a:br>
            <a:endParaRPr lang="en-US" dirty="0"/>
          </a:p>
        </p:txBody>
      </p:sp>
      <p:sp>
        <p:nvSpPr>
          <p:cNvPr id="3" name="Content Placeholder 2"/>
          <p:cNvSpPr>
            <a:spLocks noGrp="1"/>
          </p:cNvSpPr>
          <p:nvPr>
            <p:ph idx="1"/>
          </p:nvPr>
        </p:nvSpPr>
        <p:spPr>
          <a:xfrm>
            <a:off x="677335" y="2160590"/>
            <a:ext cx="8596668" cy="4240210"/>
          </a:xfrm>
        </p:spPr>
        <p:txBody>
          <a:bodyPr>
            <a:normAutofit fontScale="92500"/>
          </a:bodyPr>
          <a:lstStyle/>
          <a:p>
            <a:r>
              <a:rPr lang="en-GB" sz="2400" dirty="0" smtClean="0"/>
              <a:t>One of the main objectives of the European Union's (EU) growth strategy over the next decade, Europe 2020, is to develop social entrepreneurship and promote it as a business model.</a:t>
            </a:r>
          </a:p>
          <a:p>
            <a:r>
              <a:rPr lang="en-GB" sz="2400" dirty="0" smtClean="0"/>
              <a:t>In the current 2014-2020 programming period, social entrepreneurship in Bulgaria is funded under the Operational Program "Human Resources Development", Priority Axis 2 "Reducing Poverty and Promoting Social Inclusion“</a:t>
            </a:r>
          </a:p>
          <a:p>
            <a:r>
              <a:rPr lang="en-GB" sz="2400" dirty="0" smtClean="0"/>
              <a:t>The procedure is in the process of being implemented and, according to the EU Information and Management Information System in Bulgaria, there are over 200 supported initiatives for the creation of social enterprises.</a:t>
            </a:r>
          </a:p>
          <a:p>
            <a:endParaRPr lang="en-GB"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a:t>
            </a:r>
            <a:r>
              <a:rPr lang="en-US" dirty="0" err="1" smtClean="0"/>
              <a:t>programmes</a:t>
            </a:r>
            <a:r>
              <a:rPr lang="en-US" dirty="0" smtClean="0"/>
              <a:t> opportunities</a:t>
            </a:r>
            <a:endParaRPr lang="en-US" dirty="0"/>
          </a:p>
        </p:txBody>
      </p:sp>
      <p:sp>
        <p:nvSpPr>
          <p:cNvPr id="3" name="Content Placeholder 2"/>
          <p:cNvSpPr>
            <a:spLocks noGrp="1"/>
          </p:cNvSpPr>
          <p:nvPr>
            <p:ph idx="1"/>
          </p:nvPr>
        </p:nvSpPr>
        <p:spPr>
          <a:xfrm>
            <a:off x="677334" y="1528997"/>
            <a:ext cx="9560948" cy="4512365"/>
          </a:xfrm>
        </p:spPr>
        <p:txBody>
          <a:bodyPr>
            <a:noAutofit/>
          </a:bodyPr>
          <a:lstStyle/>
          <a:p>
            <a:r>
              <a:rPr lang="en-GB" sz="2400" dirty="0" smtClean="0"/>
              <a:t>Territorial Cooperation Programs (PTAs) also offer many opportunities for financing social entrepreneurship.</a:t>
            </a:r>
          </a:p>
          <a:p>
            <a:r>
              <a:rPr lang="en-GB" sz="2400" dirty="0" smtClean="0"/>
              <a:t>The PAC Balkans-Mediterranean 2014-2020 supports the establishment of networks of cooperation between social entrepreneurs in the region in order to promote this economic sector and create sustainable jobs in cross-border regions.</a:t>
            </a:r>
            <a:endParaRPr lang="en-US" sz="2400" dirty="0" smtClean="0"/>
          </a:p>
          <a:p>
            <a:r>
              <a:rPr lang="en-GB" sz="2400" dirty="0" smtClean="0"/>
              <a:t>In other territorial programs, social entrepreneurship is not a separate priority, but the inclusion of individual social target groups will be prioritized when evaluating projects.</a:t>
            </a: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7138" y="2648263"/>
            <a:ext cx="8596668" cy="1320800"/>
          </a:xfrm>
        </p:spPr>
        <p:txBody>
          <a:bodyPr/>
          <a:lstStyle/>
          <a:p>
            <a:r>
              <a:rPr lang="en-US" b="1" dirty="0" smtClean="0"/>
              <a:t>THANK YOU FOR YOUR ATTENTION !</a:t>
            </a:r>
            <a:endParaRPr lang="en-US" b="1" dirty="0"/>
          </a:p>
        </p:txBody>
      </p:sp>
    </p:spTree>
  </p:cSld>
  <p:clrMapOvr>
    <a:masterClrMapping/>
  </p:clrMapOvr>
</p:sld>
</file>

<file path=ppt/theme/theme1.xml><?xml version="1.0" encoding="utf-8"?>
<a:theme xmlns:a="http://schemas.openxmlformats.org/drawingml/2006/main" name="Όψη">
  <a:themeElements>
    <a:clrScheme name="Ζεστό μπλε">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Όψη">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Όψη">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Opulent</Template>
  <TotalTime>516</TotalTime>
  <Words>604</Words>
  <Application>Microsoft Office PowerPoint</Application>
  <PresentationFormat>Widescreen</PresentationFormat>
  <Paragraphs>49</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Trebuchet MS</vt:lpstr>
      <vt:lpstr>Wingdings 3</vt:lpstr>
      <vt:lpstr>Όψη</vt:lpstr>
      <vt:lpstr>  Current state and opportunities for development of the social entrepreneurship in the CB GR-BG Area Mr. Hristo Dimitrov </vt:lpstr>
      <vt:lpstr>Current state of social entrepreneurship in Bulgaria</vt:lpstr>
      <vt:lpstr>Initial development of social entrepreneurship in Bulgaria</vt:lpstr>
      <vt:lpstr>Services and activities of social enterprises – 3 main spheres of activities</vt:lpstr>
      <vt:lpstr>Facts and figures </vt:lpstr>
      <vt:lpstr>Facts and Figures According to data of the Agency for Disabled People and the National Association of Employers of People with Disabilities </vt:lpstr>
      <vt:lpstr>Opportunities for Development of Social Entrepreneurship in the Period 2014 - 2020 </vt:lpstr>
      <vt:lpstr>Other programmes opportunities</vt:lpstr>
      <vt:lpstr>THANK YOU FOR YOUR ATTENTION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“LYSIS” Project Overview</dc:title>
  <dc:creator>Euroaction S.A.</dc:creator>
  <cp:lastModifiedBy>Petya Sotirova</cp:lastModifiedBy>
  <cp:revision>77</cp:revision>
  <dcterms:created xsi:type="dcterms:W3CDTF">2017-12-12T12:17:27Z</dcterms:created>
  <dcterms:modified xsi:type="dcterms:W3CDTF">2019-11-26T07:33:38Z</dcterms:modified>
</cp:coreProperties>
</file>