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1" r:id="rId3"/>
    <p:sldId id="265" r:id="rId4"/>
    <p:sldId id="262" r:id="rId5"/>
    <p:sldId id="257" r:id="rId6"/>
    <p:sldId id="258" r:id="rId7"/>
    <p:sldId id="259" r:id="rId8"/>
    <p:sldId id="260" r:id="rId9"/>
    <p:sldId id="263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819400"/>
            <a:ext cx="8382000" cy="533400"/>
          </a:xfrm>
        </p:spPr>
        <p:txBody>
          <a:bodyPr>
            <a:normAutofit fontScale="92500" lnSpcReduction="20000"/>
          </a:bodyPr>
          <a:lstStyle/>
          <a:p>
            <a:r>
              <a:rPr lang="bg-BG" b="0" dirty="0" smtClean="0"/>
              <a:t>Програма за трансгранично сътрудничество </a:t>
            </a:r>
          </a:p>
          <a:p>
            <a:r>
              <a:rPr lang="bg-BG" b="0" dirty="0" smtClean="0"/>
              <a:t>ИНТЕРРЕГ V-A Гърция – България 2014-2020 </a:t>
            </a:r>
            <a:endParaRPr lang="en-US" b="0" dirty="0" smtClean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3429000"/>
            <a:ext cx="83058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dirty="0" smtClean="0"/>
              <a:t>Проект: </a:t>
            </a:r>
            <a:endParaRPr lang="en-US" sz="2400" dirty="0" smtClean="0"/>
          </a:p>
          <a:p>
            <a:pPr algn="ctr"/>
            <a:r>
              <a:rPr lang="bg-BG" sz="2400" dirty="0" smtClean="0"/>
              <a:t>Подкрепа на социалните предприятия в борбата с бедността и социалното изключване</a:t>
            </a:r>
          </a:p>
          <a:p>
            <a:pPr algn="ctr"/>
            <a:r>
              <a:rPr lang="bg-BG" sz="2400" dirty="0" smtClean="0"/>
              <a:t>(</a:t>
            </a:r>
            <a:r>
              <a:rPr lang="en-US" sz="2400" dirty="0" smtClean="0"/>
              <a:t>Supporting Social Enterprises in combating poverty and social exclusions”</a:t>
            </a:r>
            <a:endParaRPr lang="en-US" sz="2400" dirty="0" smtClean="0"/>
          </a:p>
          <a:p>
            <a:pPr algn="ctr"/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>с акроним: </a:t>
            </a:r>
            <a:r>
              <a:rPr lang="en-US" sz="2400" dirty="0" smtClean="0"/>
              <a:t>Social Plate</a:t>
            </a:r>
            <a:endParaRPr lang="bg-BG" sz="2400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31787"/>
            <a:ext cx="3324225" cy="1774825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609600"/>
            <a:ext cx="3276600" cy="1497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527175"/>
            <a:ext cx="8504238" cy="4572000"/>
          </a:xfrm>
        </p:spPr>
        <p:txBody>
          <a:bodyPr/>
          <a:lstStyle/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pPr algn="ctr"/>
            <a:endParaRPr lang="bg-BG" b="1" dirty="0" smtClean="0"/>
          </a:p>
          <a:p>
            <a:pPr marL="0" indent="0" algn="ctr">
              <a:buNone/>
            </a:pPr>
            <a:r>
              <a:rPr lang="bg-BG" b="1" dirty="0" smtClean="0"/>
              <a:t>Благодаря за вниманието!</a:t>
            </a:r>
            <a:endParaRPr lang="en-US" b="1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00139"/>
            <a:ext cx="3324225" cy="177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 smtClean="0"/>
              <a:t>КРАТКО ОПИСАНИЕ НА ПРОЕКТА: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981200"/>
            <a:ext cx="8503920" cy="4117848"/>
          </a:xfrm>
        </p:spPr>
        <p:txBody>
          <a:bodyPr>
            <a:normAutofit lnSpcReduction="10000"/>
          </a:bodyPr>
          <a:lstStyle/>
          <a:p>
            <a:pPr algn="just"/>
            <a:r>
              <a:rPr lang="bg-BG" dirty="0" smtClean="0"/>
              <a:t>Проект </a:t>
            </a:r>
            <a:r>
              <a:rPr lang="bg-BG" dirty="0" smtClean="0"/>
              <a:t>„</a:t>
            </a:r>
            <a:r>
              <a:rPr lang="en-US" dirty="0" smtClean="0"/>
              <a:t>Supporting Social Enterprises in combating poverty and social exclusions”</a:t>
            </a:r>
            <a:r>
              <a:rPr lang="bg-BG" dirty="0" smtClean="0"/>
              <a:t> </a:t>
            </a:r>
            <a:r>
              <a:rPr lang="bg-BG" i="1" dirty="0" smtClean="0"/>
              <a:t>(„</a:t>
            </a:r>
            <a:r>
              <a:rPr lang="bg-BG" i="1" dirty="0" smtClean="0"/>
              <a:t>Подкрепа на социалните предприятия в борбата с бедността и социалното изключване</a:t>
            </a:r>
            <a:r>
              <a:rPr lang="bg-BG" i="1" dirty="0" smtClean="0"/>
              <a:t>”)</a:t>
            </a:r>
            <a:r>
              <a:rPr lang="bg-BG" dirty="0" smtClean="0"/>
              <a:t>, </a:t>
            </a:r>
            <a:r>
              <a:rPr lang="bg-BG" dirty="0" smtClean="0"/>
              <a:t>с </a:t>
            </a:r>
            <a:r>
              <a:rPr lang="bg-BG" dirty="0" err="1" smtClean="0"/>
              <a:t>акроним</a:t>
            </a:r>
            <a:r>
              <a:rPr lang="en-US" dirty="0" smtClean="0"/>
              <a:t>:</a:t>
            </a:r>
            <a:r>
              <a:rPr lang="bg-BG" dirty="0" smtClean="0"/>
              <a:t> </a:t>
            </a:r>
            <a:r>
              <a:rPr lang="en-US" b="1" dirty="0" smtClean="0"/>
              <a:t>Social Plate</a:t>
            </a:r>
            <a:r>
              <a:rPr lang="bg-BG" dirty="0" smtClean="0"/>
              <a:t>, </a:t>
            </a:r>
            <a:r>
              <a:rPr lang="bg-BG" dirty="0" smtClean="0"/>
              <a:t>се осъществява </a:t>
            </a:r>
            <a:r>
              <a:rPr lang="bg-BG" dirty="0"/>
              <a:t>с</a:t>
            </a:r>
            <a:r>
              <a:rPr lang="bg-BG" dirty="0" smtClean="0"/>
              <a:t> </a:t>
            </a:r>
            <a:r>
              <a:rPr lang="bg-BG" dirty="0" smtClean="0"/>
              <a:t>финансовата подкрепа на  Програма за трансгранично сътрудничество ИНТЕРРЕГ V-A Гърция – България 2014-2020 г., съфинансиран  от Европейския съюз чрез Европейския фонд за регионално развитие. </a:t>
            </a:r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 smtClean="0"/>
              <a:t>КРАТКО ОПИСАНИЕ НА ПРОЕКТА: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905000"/>
            <a:ext cx="8503920" cy="4194048"/>
          </a:xfrm>
        </p:spPr>
        <p:txBody>
          <a:bodyPr/>
          <a:lstStyle/>
          <a:p>
            <a:r>
              <a:rPr lang="bg-BG" b="1" dirty="0" smtClean="0"/>
              <a:t>Дата на сключване на договора:</a:t>
            </a:r>
            <a:r>
              <a:rPr lang="bg-BG" dirty="0" smtClean="0"/>
              <a:t> </a:t>
            </a:r>
            <a:r>
              <a:rPr lang="bg-BG" dirty="0" smtClean="0"/>
              <a:t>28</a:t>
            </a:r>
            <a:r>
              <a:rPr lang="bg-BG" dirty="0" smtClean="0"/>
              <a:t>.09.2017 </a:t>
            </a:r>
            <a:r>
              <a:rPr lang="bg-BG" dirty="0" smtClean="0"/>
              <a:t>г.</a:t>
            </a:r>
            <a:endParaRPr lang="en-US" dirty="0" smtClean="0"/>
          </a:p>
          <a:p>
            <a:r>
              <a:rPr lang="bg-BG" dirty="0" smtClean="0"/>
              <a:t> </a:t>
            </a:r>
            <a:endParaRPr lang="en-US" dirty="0" smtClean="0"/>
          </a:p>
          <a:p>
            <a:r>
              <a:rPr lang="bg-BG" b="1" dirty="0" smtClean="0"/>
              <a:t>Продължителност на проекта:</a:t>
            </a:r>
            <a:r>
              <a:rPr lang="bg-BG" dirty="0" smtClean="0"/>
              <a:t> 24 месеца</a:t>
            </a:r>
            <a:endParaRPr lang="en-US" dirty="0" smtClean="0"/>
          </a:p>
          <a:p>
            <a:endParaRPr lang="en-US" dirty="0" smtClean="0"/>
          </a:p>
          <a:p>
            <a:r>
              <a:rPr lang="bg-BG" b="1" dirty="0" smtClean="0"/>
              <a:t>Бюджет: </a:t>
            </a:r>
            <a:r>
              <a:rPr lang="bg-BG" dirty="0" smtClean="0"/>
              <a:t>общ </a:t>
            </a:r>
            <a:r>
              <a:rPr lang="bg-BG" dirty="0" smtClean="0"/>
              <a:t>551</a:t>
            </a:r>
            <a:r>
              <a:rPr lang="en-US" dirty="0" smtClean="0"/>
              <a:t>.</a:t>
            </a:r>
            <a:r>
              <a:rPr lang="bg-BG" dirty="0" smtClean="0"/>
              <a:t>779</a:t>
            </a:r>
            <a:r>
              <a:rPr lang="en-US" dirty="0" smtClean="0"/>
              <a:t>,</a:t>
            </a:r>
            <a:r>
              <a:rPr lang="bg-BG" dirty="0" smtClean="0"/>
              <a:t>40</a:t>
            </a:r>
            <a:r>
              <a:rPr lang="en-US" dirty="0" smtClean="0"/>
              <a:t> </a:t>
            </a:r>
            <a:r>
              <a:rPr lang="en-US" dirty="0" smtClean="0"/>
              <a:t>€, </a:t>
            </a:r>
            <a:r>
              <a:rPr lang="bg-BG" dirty="0" smtClean="0"/>
              <a:t>от които </a:t>
            </a:r>
            <a:r>
              <a:rPr lang="bg-BG" dirty="0" smtClean="0"/>
              <a:t>469.012,49 </a:t>
            </a:r>
            <a:r>
              <a:rPr lang="bg-BG" dirty="0" smtClean="0"/>
              <a:t>€ ЕФРР принос и </a:t>
            </a:r>
            <a:r>
              <a:rPr lang="bg-BG" dirty="0" smtClean="0"/>
              <a:t>82.766,91 </a:t>
            </a:r>
            <a:r>
              <a:rPr lang="bg-BG" dirty="0" smtClean="0"/>
              <a:t>€ национално съфинансиране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 smtClean="0"/>
              <a:t>КРАТКО ОПИСАНИЕ НА ПРОЕКТА: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bg-BG" dirty="0" smtClean="0"/>
              <a:t>Проектът  е разработен и се реализира в п</a:t>
            </a:r>
            <a:r>
              <a:rPr lang="ru-RU" dirty="0" smtClean="0"/>
              <a:t>артньорство между:</a:t>
            </a:r>
          </a:p>
          <a:p>
            <a:pPr algn="ctr">
              <a:buNone/>
            </a:pPr>
            <a:endParaRPr lang="ru-RU" dirty="0" smtClean="0"/>
          </a:p>
          <a:p>
            <a:r>
              <a:rPr lang="ru-RU" dirty="0" smtClean="0"/>
              <a:t>Централен пазар на Солун АД- Водещ партньор</a:t>
            </a:r>
            <a:endParaRPr lang="ru-RU" dirty="0" smtClean="0"/>
          </a:p>
          <a:p>
            <a:r>
              <a:rPr lang="ru-RU" dirty="0" smtClean="0"/>
              <a:t>Technopolis- Международен учебен институт, Солун</a:t>
            </a:r>
            <a:endParaRPr lang="ru-RU" dirty="0" smtClean="0"/>
          </a:p>
          <a:p>
            <a:r>
              <a:rPr lang="ru-RU" dirty="0" smtClean="0"/>
              <a:t>Община </a:t>
            </a:r>
            <a:r>
              <a:rPr lang="ru-RU" dirty="0" smtClean="0"/>
              <a:t>Борино</a:t>
            </a:r>
            <a:endParaRPr lang="ru-RU" dirty="0" smtClean="0"/>
          </a:p>
          <a:p>
            <a:r>
              <a:rPr lang="ru-RU" dirty="0" smtClean="0"/>
              <a:t>Сдружение Активни младежи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 smtClean="0"/>
              <a:t>КРАТКО ОПИСАНИЕ НА ПРОЕКТА: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bg-BG" dirty="0" smtClean="0"/>
              <a:t>Общата цел на проекта е да се насърчи социалното предприемачество като модел за местно развитие (децентрализация), вместо да се разглежда само делегиране и разширяване на политиката на държавната социална делегация. Според програмата капацитетът за заетост и социално приобщаване чрез социално предприемачество може да бъде засилен чрез схеми за подпомагане и чрез разпространение на добри практики на местно равнище. Проектът е в съответствие с това становище и има за цел да създаде механизми за подкрепа за заинтересованите страни и новите социални предприемачи в трансграничния район, предоставяйки възможност на младите безработни да навлязат на пазара на труда и същевременно да имат положително социално въздействие върху тяхната работа.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400"/>
          </a:xfrm>
        </p:spPr>
        <p:txBody>
          <a:bodyPr>
            <a:normAutofit/>
          </a:bodyPr>
          <a:lstStyle/>
          <a:p>
            <a:r>
              <a:rPr lang="bg-BG" dirty="0" smtClean="0"/>
              <a:t>Обхват</a:t>
            </a:r>
            <a:r>
              <a:rPr lang="bg-BG" dirty="0" smtClean="0"/>
              <a:t> </a:t>
            </a:r>
            <a:r>
              <a:rPr lang="bg-BG" dirty="0" smtClean="0"/>
              <a:t>на проекта: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bg-BG" dirty="0"/>
              <a:t>П</a:t>
            </a:r>
            <a:r>
              <a:rPr lang="bg-BG" dirty="0" smtClean="0"/>
              <a:t>одкрепата </a:t>
            </a:r>
            <a:r>
              <a:rPr lang="bg-BG" dirty="0"/>
              <a:t>за създаването на ново социално предприятие под формата на неправителствена организация в Гърция и популяризирането на този обект в България чрез социален франчайзинг, т.е. трансграничното прехвърляне на социалното предприятие от едната страна на границата до другата. </a:t>
            </a:r>
            <a:endParaRPr lang="bg-BG" dirty="0" smtClean="0"/>
          </a:p>
          <a:p>
            <a:pPr algn="just"/>
            <a:r>
              <a:rPr lang="bg-BG" dirty="0" smtClean="0"/>
              <a:t>Целта е </a:t>
            </a:r>
            <a:r>
              <a:rPr lang="bg-BG" dirty="0"/>
              <a:t>разпространението на дълготрайни продукти, които в противен случай биха били изхабени, като се насърчава екологичният подход и в същото време се включват </a:t>
            </a:r>
            <a:r>
              <a:rPr lang="bg-BG" dirty="0" smtClean="0"/>
              <a:t>хора</a:t>
            </a:r>
            <a:r>
              <a:rPr lang="en-US" dirty="0" smtClean="0"/>
              <a:t>, </a:t>
            </a:r>
            <a:r>
              <a:rPr lang="bg-BG" dirty="0" smtClean="0"/>
              <a:t>които са финансово или професионално предизвикани и те да </a:t>
            </a:r>
            <a:r>
              <a:rPr lang="bg-BG" dirty="0"/>
              <a:t>се осигури ежедневната работа на предприятието.</a:t>
            </a:r>
            <a:endParaRPr lang="en-US" dirty="0"/>
          </a:p>
          <a:p>
            <a:pPr algn="just"/>
            <a:r>
              <a:rPr lang="bg-BG" dirty="0" smtClean="0"/>
              <a:t>Чрез </a:t>
            </a:r>
            <a:r>
              <a:rPr lang="bg-BG" dirty="0"/>
              <a:t>изпълнението на проекта ще бъдат създадени 2 неправителствени организации- от двете страни на границата, които ще наемат хора, които да осигурят навременното и правилно изпълнение на проекта в съответствие на Споразумението за партньорство и по-конкретно Договора за субсидия.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38200"/>
          </a:xfrm>
        </p:spPr>
        <p:txBody>
          <a:bodyPr>
            <a:normAutofit fontScale="90000"/>
          </a:bodyPr>
          <a:lstStyle/>
          <a:p>
            <a:r>
              <a:rPr lang="bg-BG" dirty="0" smtClean="0"/>
              <a:t>Механизми за подпомагане създадени в рамките на проекта: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2057400"/>
            <a:ext cx="8503920" cy="4041648"/>
          </a:xfrm>
        </p:spPr>
        <p:txBody>
          <a:bodyPr/>
          <a:lstStyle/>
          <a:p>
            <a:pPr algn="just"/>
            <a:r>
              <a:rPr lang="bg-BG" dirty="0" smtClean="0"/>
              <a:t>Социално общинско предприятие в с. Борино</a:t>
            </a:r>
          </a:p>
          <a:p>
            <a:pPr algn="just"/>
            <a:r>
              <a:rPr lang="bg-BG" dirty="0" smtClean="0"/>
              <a:t>Инкубатор </a:t>
            </a:r>
            <a:r>
              <a:rPr lang="bg-BG" dirty="0" smtClean="0"/>
              <a:t>за социални предприятия, който ще насърчава социалните предприемачи в началните етапи, ще осигури достъп до инструменти и ресурси, изграждане на мрежи, наставничество, обучение и т.н</a:t>
            </a:r>
            <a:r>
              <a:rPr lang="bg-BG" dirty="0" smtClean="0"/>
              <a:t>.</a:t>
            </a:r>
          </a:p>
          <a:p>
            <a:pPr algn="just"/>
            <a:r>
              <a:rPr lang="bg-BG" dirty="0" smtClean="0"/>
              <a:t>Лятно училище за членове на социални предприятия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bg-BG" dirty="0" smtClean="0"/>
              <a:t>Механизми за подпомагане създадени в рамките на проекта: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676400"/>
            <a:ext cx="8503920" cy="442264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bg-BG" dirty="0" smtClean="0"/>
              <a:t>Разпространението на добри практики ще бъде постигнато чрез разработването на </a:t>
            </a:r>
            <a:r>
              <a:rPr lang="bg-BG" dirty="0" smtClean="0"/>
              <a:t>План за публичност, ръководства </a:t>
            </a:r>
            <a:r>
              <a:rPr lang="bg-BG" dirty="0" smtClean="0"/>
              <a:t>за добри практики, наръчници за нови социални </a:t>
            </a:r>
            <a:r>
              <a:rPr lang="bg-BG" dirty="0" smtClean="0"/>
              <a:t>предприемачи, оценка на съществуващата ситуация по отношение на социалните предприятия в България, създаване на мрежа от местни социални предприятия и обучителни институции, изпълнение на мерки за информация и публичност. Освен </a:t>
            </a:r>
            <a:r>
              <a:rPr lang="bg-BG" dirty="0" smtClean="0"/>
              <a:t>това проектът насърчава трансфера на знания и изграждането на капацитет както на бенефициентите по проекта, така и на заинтересованите страни и новите социални предприемачи чрез семинари, работни </a:t>
            </a:r>
            <a:r>
              <a:rPr lang="bg-BG" dirty="0" smtClean="0"/>
              <a:t>срещи, кръгли маси, конференции и форуми.</a:t>
            </a:r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Европейски хоризонти на социалното предприемачество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Социалното предприемачество и социалните предприятия на ниво политики на ЕС са идентифицирани като ключов инструмент за иновации и преодоляване на проблемите на бедността и социалната изолация. Като част от политиката за насърчаване на социалната икономика и социалните иновации, социалното предприятие е идентифицирано като инструмент за постигане на стратегическите цели, заложени в Европа 2020. Ролята на социалните предприятия е разпозната като мост, чрез който да бъде насърчена активна интеграция и уязвимите групи да стигнат (и стабилизират своето положение) в сферите, от които са отпаднали (образование, здравни услуги, пазар на труда). В последните 10 години няма стратегически европейски документи в социалната (и не само) сфера, които да не приоритизират социалните предприятия като инструмент за социална политика.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205</TotalTime>
  <Words>719</Words>
  <Application>Microsoft Office PowerPoint</Application>
  <PresentationFormat>On-screen Show (4:3)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Georgia</vt:lpstr>
      <vt:lpstr>Wingdings</vt:lpstr>
      <vt:lpstr>Wingdings 2</vt:lpstr>
      <vt:lpstr>Civic</vt:lpstr>
      <vt:lpstr>PowerPoint Presentation</vt:lpstr>
      <vt:lpstr>КРАТКО ОПИСАНИЕ НА ПРОЕКТА:</vt:lpstr>
      <vt:lpstr>КРАТКО ОПИСАНИЕ НА ПРОЕКТА:</vt:lpstr>
      <vt:lpstr>КРАТКО ОПИСАНИЕ НА ПРОЕКТА:</vt:lpstr>
      <vt:lpstr>КРАТКО ОПИСАНИЕ НА ПРОЕКТА:</vt:lpstr>
      <vt:lpstr>Обхват на проекта: </vt:lpstr>
      <vt:lpstr>Механизми за подпомагане създадени в рамките на проекта: </vt:lpstr>
      <vt:lpstr>Механизми за подпомагане създадени в рамките на проекта: </vt:lpstr>
      <vt:lpstr>Европейски хоризонти на социалното предприемачество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I.Chukova</dc:creator>
  <cp:lastModifiedBy>Petya Sotirova</cp:lastModifiedBy>
  <cp:revision>21</cp:revision>
  <dcterms:created xsi:type="dcterms:W3CDTF">2006-08-16T00:00:00Z</dcterms:created>
  <dcterms:modified xsi:type="dcterms:W3CDTF">2019-05-16T08:53:00Z</dcterms:modified>
</cp:coreProperties>
</file>