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</p:sldIdLst>
  <p:sldSz cx="9144000" cy="5143500" type="screen16x9"/>
  <p:notesSz cx="9144000" cy="5143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66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DB54BF-6B6C-4A98-8BF2-3600BBB53F02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15DA6-14DD-4C3B-B3B3-9CAA2294F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496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15DA6-14DD-4C3B-B3B3-9CAA2294F59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312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71725" y="161925"/>
            <a:ext cx="4400550" cy="6235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FF00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85" dirty="0"/>
              <a:t>03.10.2019 </a:t>
            </a:r>
            <a:r>
              <a:rPr spc="-55" dirty="0"/>
              <a:t>Смолян, </a:t>
            </a:r>
            <a:r>
              <a:rPr spc="-50" dirty="0"/>
              <a:t>хотел </a:t>
            </a:r>
            <a:r>
              <a:rPr spc="-65" dirty="0"/>
              <a:t>Кипарис</a:t>
            </a:r>
            <a:r>
              <a:rPr spc="70" dirty="0"/>
              <a:t> </a:t>
            </a:r>
            <a:r>
              <a:rPr spc="-70" dirty="0"/>
              <a:t>алфа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FF00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85" dirty="0"/>
              <a:t>03.10.2019 </a:t>
            </a:r>
            <a:r>
              <a:rPr spc="-55" dirty="0"/>
              <a:t>Смолян, </a:t>
            </a:r>
            <a:r>
              <a:rPr spc="-50" dirty="0"/>
              <a:t>хотел </a:t>
            </a:r>
            <a:r>
              <a:rPr spc="-65" dirty="0"/>
              <a:t>Кипарис</a:t>
            </a:r>
            <a:r>
              <a:rPr spc="70" dirty="0"/>
              <a:t> </a:t>
            </a:r>
            <a:r>
              <a:rPr spc="-70" dirty="0"/>
              <a:t>алфа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FF00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85" dirty="0"/>
              <a:t>03.10.2019 </a:t>
            </a:r>
            <a:r>
              <a:rPr spc="-55" dirty="0"/>
              <a:t>Смолян, </a:t>
            </a:r>
            <a:r>
              <a:rPr spc="-50" dirty="0"/>
              <a:t>хотел </a:t>
            </a:r>
            <a:r>
              <a:rPr spc="-65" dirty="0"/>
              <a:t>Кипарис</a:t>
            </a:r>
            <a:r>
              <a:rPr spc="70" dirty="0"/>
              <a:t> </a:t>
            </a:r>
            <a:r>
              <a:rPr spc="-70" dirty="0"/>
              <a:t>алфа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FF00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85" dirty="0"/>
              <a:t>03.10.2019 </a:t>
            </a:r>
            <a:r>
              <a:rPr spc="-55" dirty="0"/>
              <a:t>Смолян, </a:t>
            </a:r>
            <a:r>
              <a:rPr spc="-50" dirty="0"/>
              <a:t>хотел </a:t>
            </a:r>
            <a:r>
              <a:rPr spc="-65" dirty="0"/>
              <a:t>Кипарис</a:t>
            </a:r>
            <a:r>
              <a:rPr spc="70" dirty="0"/>
              <a:t> </a:t>
            </a:r>
            <a:r>
              <a:rPr spc="-70" dirty="0"/>
              <a:t>алфа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FFFF00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85" dirty="0"/>
              <a:t>03.10.2019 </a:t>
            </a:r>
            <a:r>
              <a:rPr spc="-55" dirty="0"/>
              <a:t>Смолян, </a:t>
            </a:r>
            <a:r>
              <a:rPr spc="-50" dirty="0"/>
              <a:t>хотел </a:t>
            </a:r>
            <a:r>
              <a:rPr spc="-65" dirty="0"/>
              <a:t>Кипарис</a:t>
            </a:r>
            <a:r>
              <a:rPr spc="70" dirty="0"/>
              <a:t> </a:t>
            </a:r>
            <a:r>
              <a:rPr spc="-70" dirty="0"/>
              <a:t>алфа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2400" y="1045083"/>
            <a:ext cx="8839200" cy="3746500"/>
          </a:xfrm>
          <a:custGeom>
            <a:avLst/>
            <a:gdLst/>
            <a:ahLst/>
            <a:cxnLst/>
            <a:rect l="l" t="t" r="r" b="b"/>
            <a:pathLst>
              <a:path w="8839200" h="3746500">
                <a:moveTo>
                  <a:pt x="0" y="3746209"/>
                </a:moveTo>
                <a:lnTo>
                  <a:pt x="8839200" y="3746209"/>
                </a:lnTo>
                <a:lnTo>
                  <a:pt x="8839200" y="0"/>
                </a:lnTo>
                <a:lnTo>
                  <a:pt x="0" y="0"/>
                </a:lnTo>
                <a:lnTo>
                  <a:pt x="0" y="374620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52400" y="5023460"/>
            <a:ext cx="8839200" cy="6350"/>
          </a:xfrm>
          <a:custGeom>
            <a:avLst/>
            <a:gdLst/>
            <a:ahLst/>
            <a:cxnLst/>
            <a:rect l="l" t="t" r="r" b="b"/>
            <a:pathLst>
              <a:path w="8839200" h="6350">
                <a:moveTo>
                  <a:pt x="0" y="5739"/>
                </a:moveTo>
                <a:lnTo>
                  <a:pt x="8839200" y="5739"/>
                </a:lnTo>
                <a:lnTo>
                  <a:pt x="8839200" y="0"/>
                </a:lnTo>
                <a:lnTo>
                  <a:pt x="0" y="0"/>
                </a:lnTo>
                <a:lnTo>
                  <a:pt x="0" y="573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52400" y="5029200"/>
            <a:ext cx="8839200" cy="114300"/>
          </a:xfrm>
          <a:custGeom>
            <a:avLst/>
            <a:gdLst/>
            <a:ahLst/>
            <a:cxnLst/>
            <a:rect l="l" t="t" r="r" b="b"/>
            <a:pathLst>
              <a:path w="8839200" h="114300">
                <a:moveTo>
                  <a:pt x="0" y="114300"/>
                </a:moveTo>
                <a:lnTo>
                  <a:pt x="8839200" y="114300"/>
                </a:lnTo>
                <a:lnTo>
                  <a:pt x="8839200" y="0"/>
                </a:lnTo>
                <a:lnTo>
                  <a:pt x="0" y="0"/>
                </a:lnTo>
                <a:lnTo>
                  <a:pt x="0" y="114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52400" y="50"/>
            <a:ext cx="8839200" cy="1045210"/>
          </a:xfrm>
          <a:custGeom>
            <a:avLst/>
            <a:gdLst/>
            <a:ahLst/>
            <a:cxnLst/>
            <a:rect l="l" t="t" r="r" b="b"/>
            <a:pathLst>
              <a:path w="8839200" h="1045210">
                <a:moveTo>
                  <a:pt x="0" y="1045032"/>
                </a:moveTo>
                <a:lnTo>
                  <a:pt x="8839200" y="1045032"/>
                </a:lnTo>
                <a:lnTo>
                  <a:pt x="8839200" y="0"/>
                </a:lnTo>
                <a:lnTo>
                  <a:pt x="0" y="0"/>
                </a:lnTo>
                <a:lnTo>
                  <a:pt x="0" y="104503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152400" cy="5143500"/>
          </a:xfrm>
          <a:custGeom>
            <a:avLst/>
            <a:gdLst/>
            <a:ahLst/>
            <a:cxnLst/>
            <a:rect l="l" t="t" r="r" b="b"/>
            <a:pathLst>
              <a:path w="152400" h="5143500">
                <a:moveTo>
                  <a:pt x="0" y="5143500"/>
                </a:moveTo>
                <a:lnTo>
                  <a:pt x="152400" y="5143500"/>
                </a:lnTo>
                <a:lnTo>
                  <a:pt x="152400" y="0"/>
                </a:lnTo>
                <a:lnTo>
                  <a:pt x="0" y="0"/>
                </a:lnTo>
                <a:lnTo>
                  <a:pt x="0" y="5143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8991600" y="0"/>
            <a:ext cx="152400" cy="5143500"/>
          </a:xfrm>
          <a:custGeom>
            <a:avLst/>
            <a:gdLst/>
            <a:ahLst/>
            <a:cxnLst/>
            <a:rect l="l" t="t" r="r" b="b"/>
            <a:pathLst>
              <a:path w="152400" h="5143500">
                <a:moveTo>
                  <a:pt x="0" y="5143500"/>
                </a:moveTo>
                <a:lnTo>
                  <a:pt x="152400" y="5143500"/>
                </a:lnTo>
                <a:lnTo>
                  <a:pt x="152400" y="0"/>
                </a:lnTo>
                <a:lnTo>
                  <a:pt x="0" y="0"/>
                </a:lnTo>
                <a:lnTo>
                  <a:pt x="0" y="5143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49352" y="4791292"/>
            <a:ext cx="8833485" cy="232410"/>
          </a:xfrm>
          <a:custGeom>
            <a:avLst/>
            <a:gdLst/>
            <a:ahLst/>
            <a:cxnLst/>
            <a:rect l="l" t="t" r="r" b="b"/>
            <a:pathLst>
              <a:path w="8833485" h="232410">
                <a:moveTo>
                  <a:pt x="0" y="232168"/>
                </a:moveTo>
                <a:lnTo>
                  <a:pt x="8833104" y="232168"/>
                </a:lnTo>
                <a:lnTo>
                  <a:pt x="8833104" y="0"/>
                </a:lnTo>
                <a:lnTo>
                  <a:pt x="0" y="0"/>
                </a:lnTo>
                <a:lnTo>
                  <a:pt x="0" y="232168"/>
                </a:lnTo>
                <a:close/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152400" y="116586"/>
            <a:ext cx="8833485" cy="4910455"/>
          </a:xfrm>
          <a:custGeom>
            <a:avLst/>
            <a:gdLst/>
            <a:ahLst/>
            <a:cxnLst/>
            <a:rect l="l" t="t" r="r" b="b"/>
            <a:pathLst>
              <a:path w="8833485" h="4910455">
                <a:moveTo>
                  <a:pt x="0" y="4910328"/>
                </a:moveTo>
                <a:lnTo>
                  <a:pt x="8833104" y="4910328"/>
                </a:lnTo>
                <a:lnTo>
                  <a:pt x="8833104" y="0"/>
                </a:lnTo>
                <a:lnTo>
                  <a:pt x="0" y="0"/>
                </a:lnTo>
                <a:lnTo>
                  <a:pt x="0" y="4910328"/>
                </a:lnTo>
                <a:close/>
              </a:path>
            </a:pathLst>
          </a:custGeom>
          <a:ln w="9525">
            <a:solidFill>
              <a:srgbClr val="83838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152400" y="957580"/>
            <a:ext cx="8833485" cy="0"/>
          </a:xfrm>
          <a:custGeom>
            <a:avLst/>
            <a:gdLst/>
            <a:ahLst/>
            <a:cxnLst/>
            <a:rect l="l" t="t" r="r" b="b"/>
            <a:pathLst>
              <a:path w="8833485">
                <a:moveTo>
                  <a:pt x="0" y="0"/>
                </a:moveTo>
                <a:lnTo>
                  <a:pt x="8833104" y="0"/>
                </a:lnTo>
              </a:path>
            </a:pathLst>
          </a:custGeom>
          <a:ln w="9525">
            <a:solidFill>
              <a:srgbClr val="838383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4267200" y="717041"/>
            <a:ext cx="609600" cy="457200"/>
          </a:xfrm>
          <a:custGeom>
            <a:avLst/>
            <a:gdLst/>
            <a:ahLst/>
            <a:cxnLst/>
            <a:rect l="l" t="t" r="r" b="b"/>
            <a:pathLst>
              <a:path w="609600" h="457200">
                <a:moveTo>
                  <a:pt x="304800" y="0"/>
                </a:moveTo>
                <a:lnTo>
                  <a:pt x="250027" y="3683"/>
                </a:lnTo>
                <a:lnTo>
                  <a:pt x="198470" y="14303"/>
                </a:lnTo>
                <a:lnTo>
                  <a:pt x="150988" y="31213"/>
                </a:lnTo>
                <a:lnTo>
                  <a:pt x="108446" y="53768"/>
                </a:lnTo>
                <a:lnTo>
                  <a:pt x="71705" y="81321"/>
                </a:lnTo>
                <a:lnTo>
                  <a:pt x="41627" y="113227"/>
                </a:lnTo>
                <a:lnTo>
                  <a:pt x="19076" y="148839"/>
                </a:lnTo>
                <a:lnTo>
                  <a:pt x="4912" y="187512"/>
                </a:lnTo>
                <a:lnTo>
                  <a:pt x="0" y="228600"/>
                </a:lnTo>
                <a:lnTo>
                  <a:pt x="4912" y="269687"/>
                </a:lnTo>
                <a:lnTo>
                  <a:pt x="19076" y="308360"/>
                </a:lnTo>
                <a:lnTo>
                  <a:pt x="41627" y="343972"/>
                </a:lnTo>
                <a:lnTo>
                  <a:pt x="71705" y="375878"/>
                </a:lnTo>
                <a:lnTo>
                  <a:pt x="108446" y="403431"/>
                </a:lnTo>
                <a:lnTo>
                  <a:pt x="150988" y="425986"/>
                </a:lnTo>
                <a:lnTo>
                  <a:pt x="198470" y="442896"/>
                </a:lnTo>
                <a:lnTo>
                  <a:pt x="250027" y="453516"/>
                </a:lnTo>
                <a:lnTo>
                  <a:pt x="304800" y="457200"/>
                </a:lnTo>
                <a:lnTo>
                  <a:pt x="359572" y="453516"/>
                </a:lnTo>
                <a:lnTo>
                  <a:pt x="411129" y="442896"/>
                </a:lnTo>
                <a:lnTo>
                  <a:pt x="458611" y="425986"/>
                </a:lnTo>
                <a:lnTo>
                  <a:pt x="501153" y="403431"/>
                </a:lnTo>
                <a:lnTo>
                  <a:pt x="537894" y="375878"/>
                </a:lnTo>
                <a:lnTo>
                  <a:pt x="567972" y="343972"/>
                </a:lnTo>
                <a:lnTo>
                  <a:pt x="590523" y="308360"/>
                </a:lnTo>
                <a:lnTo>
                  <a:pt x="604687" y="269687"/>
                </a:lnTo>
                <a:lnTo>
                  <a:pt x="609600" y="228600"/>
                </a:lnTo>
                <a:lnTo>
                  <a:pt x="604687" y="187512"/>
                </a:lnTo>
                <a:lnTo>
                  <a:pt x="590523" y="148839"/>
                </a:lnTo>
                <a:lnTo>
                  <a:pt x="567972" y="113227"/>
                </a:lnTo>
                <a:lnTo>
                  <a:pt x="537894" y="81321"/>
                </a:lnTo>
                <a:lnTo>
                  <a:pt x="501153" y="53768"/>
                </a:lnTo>
                <a:lnTo>
                  <a:pt x="458611" y="31213"/>
                </a:lnTo>
                <a:lnTo>
                  <a:pt x="411129" y="14303"/>
                </a:lnTo>
                <a:lnTo>
                  <a:pt x="359572" y="3683"/>
                </a:lnTo>
                <a:lnTo>
                  <a:pt x="3048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4361688" y="787908"/>
            <a:ext cx="421005" cy="315595"/>
          </a:xfrm>
          <a:custGeom>
            <a:avLst/>
            <a:gdLst/>
            <a:ahLst/>
            <a:cxnLst/>
            <a:rect l="l" t="t" r="r" b="b"/>
            <a:pathLst>
              <a:path w="421004" h="315594">
                <a:moveTo>
                  <a:pt x="210312" y="0"/>
                </a:moveTo>
                <a:lnTo>
                  <a:pt x="154384" y="5633"/>
                </a:lnTo>
                <a:lnTo>
                  <a:pt x="104139" y="21533"/>
                </a:lnTo>
                <a:lnTo>
                  <a:pt x="61579" y="46196"/>
                </a:lnTo>
                <a:lnTo>
                  <a:pt x="28701" y="78119"/>
                </a:lnTo>
                <a:lnTo>
                  <a:pt x="7508" y="115799"/>
                </a:lnTo>
                <a:lnTo>
                  <a:pt x="0" y="157733"/>
                </a:lnTo>
                <a:lnTo>
                  <a:pt x="7508" y="199668"/>
                </a:lnTo>
                <a:lnTo>
                  <a:pt x="28702" y="237348"/>
                </a:lnTo>
                <a:lnTo>
                  <a:pt x="61579" y="269271"/>
                </a:lnTo>
                <a:lnTo>
                  <a:pt x="104140" y="293934"/>
                </a:lnTo>
                <a:lnTo>
                  <a:pt x="154384" y="309834"/>
                </a:lnTo>
                <a:lnTo>
                  <a:pt x="210312" y="315467"/>
                </a:lnTo>
                <a:lnTo>
                  <a:pt x="266239" y="309834"/>
                </a:lnTo>
                <a:lnTo>
                  <a:pt x="316484" y="293934"/>
                </a:lnTo>
                <a:lnTo>
                  <a:pt x="359044" y="269271"/>
                </a:lnTo>
                <a:lnTo>
                  <a:pt x="391922" y="237348"/>
                </a:lnTo>
                <a:lnTo>
                  <a:pt x="413115" y="199668"/>
                </a:lnTo>
                <a:lnTo>
                  <a:pt x="420624" y="157733"/>
                </a:lnTo>
                <a:lnTo>
                  <a:pt x="413115" y="115799"/>
                </a:lnTo>
                <a:lnTo>
                  <a:pt x="391922" y="78119"/>
                </a:lnTo>
                <a:lnTo>
                  <a:pt x="359044" y="46196"/>
                </a:lnTo>
                <a:lnTo>
                  <a:pt x="316484" y="21533"/>
                </a:lnTo>
                <a:lnTo>
                  <a:pt x="266239" y="5633"/>
                </a:lnTo>
                <a:lnTo>
                  <a:pt x="21031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4336288" y="763016"/>
            <a:ext cx="471805" cy="365760"/>
          </a:xfrm>
          <a:custGeom>
            <a:avLst/>
            <a:gdLst/>
            <a:ahLst/>
            <a:cxnLst/>
            <a:rect l="l" t="t" r="r" b="b"/>
            <a:pathLst>
              <a:path w="471804" h="365759">
                <a:moveTo>
                  <a:pt x="234696" y="0"/>
                </a:moveTo>
                <a:lnTo>
                  <a:pt x="188595" y="3810"/>
                </a:lnTo>
                <a:lnTo>
                  <a:pt x="145287" y="13970"/>
                </a:lnTo>
                <a:lnTo>
                  <a:pt x="105790" y="30480"/>
                </a:lnTo>
                <a:lnTo>
                  <a:pt x="70865" y="52070"/>
                </a:lnTo>
                <a:lnTo>
                  <a:pt x="41528" y="78739"/>
                </a:lnTo>
                <a:lnTo>
                  <a:pt x="19176" y="110489"/>
                </a:lnTo>
                <a:lnTo>
                  <a:pt x="4825" y="146050"/>
                </a:lnTo>
                <a:lnTo>
                  <a:pt x="0" y="185420"/>
                </a:lnTo>
                <a:lnTo>
                  <a:pt x="1524" y="204470"/>
                </a:lnTo>
                <a:lnTo>
                  <a:pt x="12064" y="241300"/>
                </a:lnTo>
                <a:lnTo>
                  <a:pt x="31114" y="274320"/>
                </a:lnTo>
                <a:lnTo>
                  <a:pt x="57276" y="303530"/>
                </a:lnTo>
                <a:lnTo>
                  <a:pt x="89535" y="327660"/>
                </a:lnTo>
                <a:lnTo>
                  <a:pt x="126873" y="345439"/>
                </a:lnTo>
                <a:lnTo>
                  <a:pt x="168528" y="359410"/>
                </a:lnTo>
                <a:lnTo>
                  <a:pt x="213233" y="365760"/>
                </a:lnTo>
                <a:lnTo>
                  <a:pt x="260096" y="365760"/>
                </a:lnTo>
                <a:lnTo>
                  <a:pt x="282828" y="363220"/>
                </a:lnTo>
                <a:lnTo>
                  <a:pt x="305053" y="358139"/>
                </a:lnTo>
                <a:lnTo>
                  <a:pt x="326263" y="353060"/>
                </a:lnTo>
                <a:lnTo>
                  <a:pt x="336423" y="349250"/>
                </a:lnTo>
                <a:lnTo>
                  <a:pt x="213867" y="349250"/>
                </a:lnTo>
                <a:lnTo>
                  <a:pt x="192404" y="346710"/>
                </a:lnTo>
                <a:lnTo>
                  <a:pt x="151637" y="336550"/>
                </a:lnTo>
                <a:lnTo>
                  <a:pt x="114681" y="321310"/>
                </a:lnTo>
                <a:lnTo>
                  <a:pt x="68072" y="289560"/>
                </a:lnTo>
                <a:lnTo>
                  <a:pt x="34798" y="248920"/>
                </a:lnTo>
                <a:lnTo>
                  <a:pt x="18161" y="200660"/>
                </a:lnTo>
                <a:lnTo>
                  <a:pt x="16988" y="185420"/>
                </a:lnTo>
                <a:lnTo>
                  <a:pt x="17054" y="181610"/>
                </a:lnTo>
                <a:lnTo>
                  <a:pt x="26797" y="133350"/>
                </a:lnTo>
                <a:lnTo>
                  <a:pt x="54737" y="90170"/>
                </a:lnTo>
                <a:lnTo>
                  <a:pt x="97154" y="54610"/>
                </a:lnTo>
                <a:lnTo>
                  <a:pt x="131952" y="36830"/>
                </a:lnTo>
                <a:lnTo>
                  <a:pt x="170941" y="24130"/>
                </a:lnTo>
                <a:lnTo>
                  <a:pt x="213233" y="17780"/>
                </a:lnTo>
                <a:lnTo>
                  <a:pt x="235331" y="16510"/>
                </a:lnTo>
                <a:lnTo>
                  <a:pt x="332485" y="16510"/>
                </a:lnTo>
                <a:lnTo>
                  <a:pt x="324358" y="13970"/>
                </a:lnTo>
                <a:lnTo>
                  <a:pt x="303022" y="7620"/>
                </a:lnTo>
                <a:lnTo>
                  <a:pt x="280924" y="3810"/>
                </a:lnTo>
                <a:lnTo>
                  <a:pt x="258190" y="1270"/>
                </a:lnTo>
                <a:lnTo>
                  <a:pt x="234696" y="0"/>
                </a:lnTo>
                <a:close/>
              </a:path>
              <a:path w="471804" h="365759">
                <a:moveTo>
                  <a:pt x="332485" y="16510"/>
                </a:moveTo>
                <a:lnTo>
                  <a:pt x="235331" y="16510"/>
                </a:lnTo>
                <a:lnTo>
                  <a:pt x="257556" y="17780"/>
                </a:lnTo>
                <a:lnTo>
                  <a:pt x="279019" y="20320"/>
                </a:lnTo>
                <a:lnTo>
                  <a:pt x="319913" y="29210"/>
                </a:lnTo>
                <a:lnTo>
                  <a:pt x="356870" y="44450"/>
                </a:lnTo>
                <a:lnTo>
                  <a:pt x="389254" y="64770"/>
                </a:lnTo>
                <a:lnTo>
                  <a:pt x="427227" y="102870"/>
                </a:lnTo>
                <a:lnTo>
                  <a:pt x="449707" y="148589"/>
                </a:lnTo>
                <a:lnTo>
                  <a:pt x="454445" y="184150"/>
                </a:lnTo>
                <a:lnTo>
                  <a:pt x="453389" y="199389"/>
                </a:lnTo>
                <a:lnTo>
                  <a:pt x="437134" y="248920"/>
                </a:lnTo>
                <a:lnTo>
                  <a:pt x="403987" y="289560"/>
                </a:lnTo>
                <a:lnTo>
                  <a:pt x="357504" y="321310"/>
                </a:lnTo>
                <a:lnTo>
                  <a:pt x="320548" y="336550"/>
                </a:lnTo>
                <a:lnTo>
                  <a:pt x="279653" y="345439"/>
                </a:lnTo>
                <a:lnTo>
                  <a:pt x="236092" y="349250"/>
                </a:lnTo>
                <a:lnTo>
                  <a:pt x="336423" y="349250"/>
                </a:lnTo>
                <a:lnTo>
                  <a:pt x="383794" y="326389"/>
                </a:lnTo>
                <a:lnTo>
                  <a:pt x="416051" y="300989"/>
                </a:lnTo>
                <a:lnTo>
                  <a:pt x="442087" y="271780"/>
                </a:lnTo>
                <a:lnTo>
                  <a:pt x="466598" y="219710"/>
                </a:lnTo>
                <a:lnTo>
                  <a:pt x="471424" y="181610"/>
                </a:lnTo>
                <a:lnTo>
                  <a:pt x="469900" y="162560"/>
                </a:lnTo>
                <a:lnTo>
                  <a:pt x="459486" y="125730"/>
                </a:lnTo>
                <a:lnTo>
                  <a:pt x="440436" y="91439"/>
                </a:lnTo>
                <a:lnTo>
                  <a:pt x="414274" y="63500"/>
                </a:lnTo>
                <a:lnTo>
                  <a:pt x="381888" y="39370"/>
                </a:lnTo>
                <a:lnTo>
                  <a:pt x="344677" y="20320"/>
                </a:lnTo>
                <a:lnTo>
                  <a:pt x="332485" y="16510"/>
                </a:lnTo>
                <a:close/>
              </a:path>
              <a:path w="471804" h="365759">
                <a:moveTo>
                  <a:pt x="256921" y="34289"/>
                </a:moveTo>
                <a:lnTo>
                  <a:pt x="215137" y="34289"/>
                </a:lnTo>
                <a:lnTo>
                  <a:pt x="194945" y="36830"/>
                </a:lnTo>
                <a:lnTo>
                  <a:pt x="156717" y="45720"/>
                </a:lnTo>
                <a:lnTo>
                  <a:pt x="106807" y="68580"/>
                </a:lnTo>
                <a:lnTo>
                  <a:pt x="67945" y="100330"/>
                </a:lnTo>
                <a:lnTo>
                  <a:pt x="42799" y="139700"/>
                </a:lnTo>
                <a:lnTo>
                  <a:pt x="33993" y="181610"/>
                </a:lnTo>
                <a:lnTo>
                  <a:pt x="33983" y="184150"/>
                </a:lnTo>
                <a:lnTo>
                  <a:pt x="34798" y="198120"/>
                </a:lnTo>
                <a:lnTo>
                  <a:pt x="49149" y="240030"/>
                </a:lnTo>
                <a:lnTo>
                  <a:pt x="78739" y="276860"/>
                </a:lnTo>
                <a:lnTo>
                  <a:pt x="121665" y="306070"/>
                </a:lnTo>
                <a:lnTo>
                  <a:pt x="174751" y="325120"/>
                </a:lnTo>
                <a:lnTo>
                  <a:pt x="214502" y="331470"/>
                </a:lnTo>
                <a:lnTo>
                  <a:pt x="235331" y="332739"/>
                </a:lnTo>
                <a:lnTo>
                  <a:pt x="256286" y="331470"/>
                </a:lnTo>
                <a:lnTo>
                  <a:pt x="296037" y="326389"/>
                </a:lnTo>
                <a:lnTo>
                  <a:pt x="314706" y="320039"/>
                </a:lnTo>
                <a:lnTo>
                  <a:pt x="328929" y="314960"/>
                </a:lnTo>
                <a:lnTo>
                  <a:pt x="215137" y="314960"/>
                </a:lnTo>
                <a:lnTo>
                  <a:pt x="196214" y="312420"/>
                </a:lnTo>
                <a:lnTo>
                  <a:pt x="144145" y="298450"/>
                </a:lnTo>
                <a:lnTo>
                  <a:pt x="101346" y="274320"/>
                </a:lnTo>
                <a:lnTo>
                  <a:pt x="70612" y="242570"/>
                </a:lnTo>
                <a:lnTo>
                  <a:pt x="53721" y="207010"/>
                </a:lnTo>
                <a:lnTo>
                  <a:pt x="50800" y="181610"/>
                </a:lnTo>
                <a:lnTo>
                  <a:pt x="51815" y="168910"/>
                </a:lnTo>
                <a:lnTo>
                  <a:pt x="72262" y="121920"/>
                </a:lnTo>
                <a:lnTo>
                  <a:pt x="103250" y="91439"/>
                </a:lnTo>
                <a:lnTo>
                  <a:pt x="146050" y="67310"/>
                </a:lnTo>
                <a:lnTo>
                  <a:pt x="197992" y="53339"/>
                </a:lnTo>
                <a:lnTo>
                  <a:pt x="236727" y="50800"/>
                </a:lnTo>
                <a:lnTo>
                  <a:pt x="329564" y="50800"/>
                </a:lnTo>
                <a:lnTo>
                  <a:pt x="315340" y="45720"/>
                </a:lnTo>
                <a:lnTo>
                  <a:pt x="296672" y="40639"/>
                </a:lnTo>
                <a:lnTo>
                  <a:pt x="277113" y="36830"/>
                </a:lnTo>
                <a:lnTo>
                  <a:pt x="256921" y="34289"/>
                </a:lnTo>
                <a:close/>
              </a:path>
              <a:path w="471804" h="365759">
                <a:moveTo>
                  <a:pt x="329564" y="50800"/>
                </a:moveTo>
                <a:lnTo>
                  <a:pt x="236727" y="50800"/>
                </a:lnTo>
                <a:lnTo>
                  <a:pt x="275209" y="53339"/>
                </a:lnTo>
                <a:lnTo>
                  <a:pt x="293624" y="57150"/>
                </a:lnTo>
                <a:lnTo>
                  <a:pt x="342773" y="76200"/>
                </a:lnTo>
                <a:lnTo>
                  <a:pt x="381762" y="102870"/>
                </a:lnTo>
                <a:lnTo>
                  <a:pt x="408177" y="135889"/>
                </a:lnTo>
                <a:lnTo>
                  <a:pt x="420115" y="172720"/>
                </a:lnTo>
                <a:lnTo>
                  <a:pt x="420624" y="185420"/>
                </a:lnTo>
                <a:lnTo>
                  <a:pt x="419608" y="198120"/>
                </a:lnTo>
                <a:lnTo>
                  <a:pt x="399288" y="245110"/>
                </a:lnTo>
                <a:lnTo>
                  <a:pt x="368300" y="275589"/>
                </a:lnTo>
                <a:lnTo>
                  <a:pt x="325500" y="298450"/>
                </a:lnTo>
                <a:lnTo>
                  <a:pt x="254381" y="314960"/>
                </a:lnTo>
                <a:lnTo>
                  <a:pt x="328929" y="314960"/>
                </a:lnTo>
                <a:lnTo>
                  <a:pt x="364744" y="298450"/>
                </a:lnTo>
                <a:lnTo>
                  <a:pt x="403606" y="266700"/>
                </a:lnTo>
                <a:lnTo>
                  <a:pt x="428625" y="227330"/>
                </a:lnTo>
                <a:lnTo>
                  <a:pt x="437430" y="185420"/>
                </a:lnTo>
                <a:lnTo>
                  <a:pt x="437366" y="181610"/>
                </a:lnTo>
                <a:lnTo>
                  <a:pt x="429006" y="139700"/>
                </a:lnTo>
                <a:lnTo>
                  <a:pt x="404113" y="101600"/>
                </a:lnTo>
                <a:lnTo>
                  <a:pt x="365378" y="68580"/>
                </a:lnTo>
                <a:lnTo>
                  <a:pt x="333121" y="52070"/>
                </a:lnTo>
                <a:lnTo>
                  <a:pt x="329564" y="50800"/>
                </a:lnTo>
                <a:close/>
              </a:path>
            </a:pathLst>
          </a:custGeom>
          <a:solidFill>
            <a:srgbClr val="8383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71725" y="353949"/>
            <a:ext cx="4016375" cy="431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0491" y="1451000"/>
            <a:ext cx="8383016" cy="2923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425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FFFF00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85" dirty="0"/>
              <a:t>03.10.2019 </a:t>
            </a:r>
            <a:r>
              <a:rPr spc="-55" dirty="0"/>
              <a:t>Смолян, </a:t>
            </a:r>
            <a:r>
              <a:rPr spc="-50" dirty="0"/>
              <a:t>хотел </a:t>
            </a:r>
            <a:r>
              <a:rPr spc="-65" dirty="0"/>
              <a:t>Кипарис</a:t>
            </a:r>
            <a:r>
              <a:rPr spc="70" dirty="0"/>
              <a:t> </a:t>
            </a:r>
            <a:r>
              <a:rPr spc="-70" dirty="0"/>
              <a:t>алфа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6349" y="1895093"/>
            <a:ext cx="8839200" cy="2908300"/>
          </a:xfrm>
          <a:custGeom>
            <a:avLst/>
            <a:gdLst/>
            <a:ahLst/>
            <a:cxnLst/>
            <a:rect l="l" t="t" r="r" b="b"/>
            <a:pathLst>
              <a:path w="8839200" h="2908300">
                <a:moveTo>
                  <a:pt x="0" y="2907795"/>
                </a:moveTo>
                <a:lnTo>
                  <a:pt x="8839200" y="2907795"/>
                </a:lnTo>
                <a:lnTo>
                  <a:pt x="8839200" y="0"/>
                </a:lnTo>
                <a:lnTo>
                  <a:pt x="0" y="0"/>
                </a:lnTo>
                <a:lnTo>
                  <a:pt x="0" y="2907795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00" y="5025914"/>
            <a:ext cx="8839200" cy="3810"/>
          </a:xfrm>
          <a:custGeom>
            <a:avLst/>
            <a:gdLst/>
            <a:ahLst/>
            <a:cxnLst/>
            <a:rect l="l" t="t" r="r" b="b"/>
            <a:pathLst>
              <a:path w="8839200" h="3810">
                <a:moveTo>
                  <a:pt x="0" y="3285"/>
                </a:moveTo>
                <a:lnTo>
                  <a:pt x="8839200" y="3285"/>
                </a:lnTo>
                <a:lnTo>
                  <a:pt x="8839200" y="0"/>
                </a:lnTo>
                <a:lnTo>
                  <a:pt x="0" y="0"/>
                </a:lnTo>
                <a:lnTo>
                  <a:pt x="0" y="3285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2400" y="5029200"/>
            <a:ext cx="8839200" cy="114300"/>
          </a:xfrm>
          <a:custGeom>
            <a:avLst/>
            <a:gdLst/>
            <a:ahLst/>
            <a:cxnLst/>
            <a:rect l="l" t="t" r="r" b="b"/>
            <a:pathLst>
              <a:path w="8839200" h="114300">
                <a:moveTo>
                  <a:pt x="0" y="114300"/>
                </a:moveTo>
                <a:lnTo>
                  <a:pt x="8839200" y="114300"/>
                </a:lnTo>
                <a:lnTo>
                  <a:pt x="8839200" y="0"/>
                </a:lnTo>
                <a:lnTo>
                  <a:pt x="0" y="0"/>
                </a:lnTo>
                <a:lnTo>
                  <a:pt x="0" y="114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91600" y="1885950"/>
            <a:ext cx="152400" cy="3260090"/>
          </a:xfrm>
          <a:custGeom>
            <a:avLst/>
            <a:gdLst/>
            <a:ahLst/>
            <a:cxnLst/>
            <a:rect l="l" t="t" r="r" b="b"/>
            <a:pathLst>
              <a:path w="152400" h="3260090">
                <a:moveTo>
                  <a:pt x="0" y="3259835"/>
                </a:moveTo>
                <a:lnTo>
                  <a:pt x="152400" y="3259835"/>
                </a:lnTo>
                <a:lnTo>
                  <a:pt x="152400" y="0"/>
                </a:lnTo>
                <a:lnTo>
                  <a:pt x="0" y="0"/>
                </a:lnTo>
                <a:lnTo>
                  <a:pt x="0" y="32598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1885950"/>
            <a:ext cx="152400" cy="3257550"/>
          </a:xfrm>
          <a:custGeom>
            <a:avLst/>
            <a:gdLst/>
            <a:ahLst/>
            <a:cxnLst/>
            <a:rect l="l" t="t" r="r" b="b"/>
            <a:pathLst>
              <a:path w="152400" h="3257550">
                <a:moveTo>
                  <a:pt x="0" y="3257549"/>
                </a:moveTo>
                <a:lnTo>
                  <a:pt x="152400" y="3257549"/>
                </a:lnTo>
                <a:lnTo>
                  <a:pt x="152400" y="0"/>
                </a:lnTo>
                <a:lnTo>
                  <a:pt x="0" y="0"/>
                </a:lnTo>
                <a:lnTo>
                  <a:pt x="0" y="32575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9144000" cy="1885950"/>
          </a:xfrm>
          <a:custGeom>
            <a:avLst/>
            <a:gdLst/>
            <a:ahLst/>
            <a:cxnLst/>
            <a:rect l="l" t="t" r="r" b="b"/>
            <a:pathLst>
              <a:path w="9144000" h="1885950">
                <a:moveTo>
                  <a:pt x="0" y="1885950"/>
                </a:moveTo>
                <a:lnTo>
                  <a:pt x="9144000" y="1885950"/>
                </a:lnTo>
                <a:lnTo>
                  <a:pt x="9144000" y="0"/>
                </a:lnTo>
                <a:lnTo>
                  <a:pt x="0" y="0"/>
                </a:lnTo>
                <a:lnTo>
                  <a:pt x="0" y="18859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6304" y="4793745"/>
            <a:ext cx="8833485" cy="232410"/>
          </a:xfrm>
          <a:custGeom>
            <a:avLst/>
            <a:gdLst/>
            <a:ahLst/>
            <a:cxnLst/>
            <a:rect l="l" t="t" r="r" b="b"/>
            <a:pathLst>
              <a:path w="8833485" h="232410">
                <a:moveTo>
                  <a:pt x="0" y="232168"/>
                </a:moveTo>
                <a:lnTo>
                  <a:pt x="8833104" y="232168"/>
                </a:lnTo>
                <a:lnTo>
                  <a:pt x="8833104" y="0"/>
                </a:lnTo>
                <a:lnTo>
                  <a:pt x="0" y="0"/>
                </a:lnTo>
                <a:lnTo>
                  <a:pt x="0" y="232168"/>
                </a:lnTo>
                <a:close/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5447" y="1815083"/>
            <a:ext cx="8833485" cy="0"/>
          </a:xfrm>
          <a:custGeom>
            <a:avLst/>
            <a:gdLst/>
            <a:ahLst/>
            <a:cxnLst/>
            <a:rect l="l" t="t" r="r" b="b"/>
            <a:pathLst>
              <a:path w="8833485">
                <a:moveTo>
                  <a:pt x="0" y="0"/>
                </a:moveTo>
                <a:lnTo>
                  <a:pt x="8833104" y="0"/>
                </a:lnTo>
              </a:path>
            </a:pathLst>
          </a:custGeom>
          <a:ln w="11430">
            <a:solidFill>
              <a:srgbClr val="838383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2400" y="114300"/>
            <a:ext cx="8833485" cy="4910455"/>
          </a:xfrm>
          <a:custGeom>
            <a:avLst/>
            <a:gdLst/>
            <a:ahLst/>
            <a:cxnLst/>
            <a:rect l="l" t="t" r="r" b="b"/>
            <a:pathLst>
              <a:path w="8833485" h="4910455">
                <a:moveTo>
                  <a:pt x="0" y="4910328"/>
                </a:moveTo>
                <a:lnTo>
                  <a:pt x="8833104" y="4910328"/>
                </a:lnTo>
                <a:lnTo>
                  <a:pt x="8833104" y="0"/>
                </a:lnTo>
                <a:lnTo>
                  <a:pt x="0" y="0"/>
                </a:lnTo>
                <a:lnTo>
                  <a:pt x="0" y="4910328"/>
                </a:lnTo>
                <a:close/>
              </a:path>
            </a:pathLst>
          </a:custGeom>
          <a:ln w="9525">
            <a:solidFill>
              <a:srgbClr val="83838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267200" y="1586483"/>
            <a:ext cx="609600" cy="457200"/>
          </a:xfrm>
          <a:custGeom>
            <a:avLst/>
            <a:gdLst/>
            <a:ahLst/>
            <a:cxnLst/>
            <a:rect l="l" t="t" r="r" b="b"/>
            <a:pathLst>
              <a:path w="609600" h="457200">
                <a:moveTo>
                  <a:pt x="304800" y="0"/>
                </a:moveTo>
                <a:lnTo>
                  <a:pt x="250027" y="3683"/>
                </a:lnTo>
                <a:lnTo>
                  <a:pt x="198470" y="14303"/>
                </a:lnTo>
                <a:lnTo>
                  <a:pt x="150988" y="31213"/>
                </a:lnTo>
                <a:lnTo>
                  <a:pt x="108446" y="53768"/>
                </a:lnTo>
                <a:lnTo>
                  <a:pt x="71705" y="81321"/>
                </a:lnTo>
                <a:lnTo>
                  <a:pt x="41627" y="113227"/>
                </a:lnTo>
                <a:lnTo>
                  <a:pt x="19076" y="148839"/>
                </a:lnTo>
                <a:lnTo>
                  <a:pt x="4912" y="187512"/>
                </a:lnTo>
                <a:lnTo>
                  <a:pt x="0" y="228600"/>
                </a:lnTo>
                <a:lnTo>
                  <a:pt x="4912" y="269687"/>
                </a:lnTo>
                <a:lnTo>
                  <a:pt x="19076" y="308360"/>
                </a:lnTo>
                <a:lnTo>
                  <a:pt x="41627" y="343972"/>
                </a:lnTo>
                <a:lnTo>
                  <a:pt x="71705" y="375878"/>
                </a:lnTo>
                <a:lnTo>
                  <a:pt x="108446" y="403431"/>
                </a:lnTo>
                <a:lnTo>
                  <a:pt x="150988" y="425986"/>
                </a:lnTo>
                <a:lnTo>
                  <a:pt x="198470" y="442896"/>
                </a:lnTo>
                <a:lnTo>
                  <a:pt x="250027" y="453516"/>
                </a:lnTo>
                <a:lnTo>
                  <a:pt x="304800" y="457199"/>
                </a:lnTo>
                <a:lnTo>
                  <a:pt x="359572" y="453516"/>
                </a:lnTo>
                <a:lnTo>
                  <a:pt x="411129" y="442896"/>
                </a:lnTo>
                <a:lnTo>
                  <a:pt x="458611" y="425986"/>
                </a:lnTo>
                <a:lnTo>
                  <a:pt x="501153" y="403431"/>
                </a:lnTo>
                <a:lnTo>
                  <a:pt x="537894" y="375878"/>
                </a:lnTo>
                <a:lnTo>
                  <a:pt x="567972" y="343972"/>
                </a:lnTo>
                <a:lnTo>
                  <a:pt x="590523" y="308360"/>
                </a:lnTo>
                <a:lnTo>
                  <a:pt x="604687" y="269687"/>
                </a:lnTo>
                <a:lnTo>
                  <a:pt x="609600" y="228600"/>
                </a:lnTo>
                <a:lnTo>
                  <a:pt x="604687" y="187512"/>
                </a:lnTo>
                <a:lnTo>
                  <a:pt x="590523" y="148839"/>
                </a:lnTo>
                <a:lnTo>
                  <a:pt x="567972" y="113227"/>
                </a:lnTo>
                <a:lnTo>
                  <a:pt x="537894" y="81321"/>
                </a:lnTo>
                <a:lnTo>
                  <a:pt x="501153" y="53768"/>
                </a:lnTo>
                <a:lnTo>
                  <a:pt x="458611" y="31213"/>
                </a:lnTo>
                <a:lnTo>
                  <a:pt x="411129" y="14303"/>
                </a:lnTo>
                <a:lnTo>
                  <a:pt x="359572" y="3683"/>
                </a:lnTo>
                <a:lnTo>
                  <a:pt x="3048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361688" y="1657350"/>
            <a:ext cx="421005" cy="315595"/>
          </a:xfrm>
          <a:custGeom>
            <a:avLst/>
            <a:gdLst/>
            <a:ahLst/>
            <a:cxnLst/>
            <a:rect l="l" t="t" r="r" b="b"/>
            <a:pathLst>
              <a:path w="421004" h="315594">
                <a:moveTo>
                  <a:pt x="210312" y="0"/>
                </a:moveTo>
                <a:lnTo>
                  <a:pt x="154384" y="5633"/>
                </a:lnTo>
                <a:lnTo>
                  <a:pt x="104139" y="21533"/>
                </a:lnTo>
                <a:lnTo>
                  <a:pt x="61579" y="46196"/>
                </a:lnTo>
                <a:lnTo>
                  <a:pt x="28701" y="78119"/>
                </a:lnTo>
                <a:lnTo>
                  <a:pt x="7508" y="115799"/>
                </a:lnTo>
                <a:lnTo>
                  <a:pt x="0" y="157734"/>
                </a:lnTo>
                <a:lnTo>
                  <a:pt x="7508" y="199668"/>
                </a:lnTo>
                <a:lnTo>
                  <a:pt x="28701" y="237348"/>
                </a:lnTo>
                <a:lnTo>
                  <a:pt x="61579" y="269271"/>
                </a:lnTo>
                <a:lnTo>
                  <a:pt x="104139" y="293934"/>
                </a:lnTo>
                <a:lnTo>
                  <a:pt x="154384" y="309834"/>
                </a:lnTo>
                <a:lnTo>
                  <a:pt x="210312" y="315468"/>
                </a:lnTo>
                <a:lnTo>
                  <a:pt x="266239" y="309834"/>
                </a:lnTo>
                <a:lnTo>
                  <a:pt x="316483" y="293934"/>
                </a:lnTo>
                <a:lnTo>
                  <a:pt x="359044" y="269271"/>
                </a:lnTo>
                <a:lnTo>
                  <a:pt x="391921" y="237348"/>
                </a:lnTo>
                <a:lnTo>
                  <a:pt x="413115" y="199668"/>
                </a:lnTo>
                <a:lnTo>
                  <a:pt x="420624" y="157734"/>
                </a:lnTo>
                <a:lnTo>
                  <a:pt x="413115" y="115799"/>
                </a:lnTo>
                <a:lnTo>
                  <a:pt x="391922" y="78119"/>
                </a:lnTo>
                <a:lnTo>
                  <a:pt x="359044" y="46196"/>
                </a:lnTo>
                <a:lnTo>
                  <a:pt x="316484" y="21533"/>
                </a:lnTo>
                <a:lnTo>
                  <a:pt x="266239" y="5633"/>
                </a:lnTo>
                <a:lnTo>
                  <a:pt x="21031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336288" y="1632457"/>
            <a:ext cx="471805" cy="365760"/>
          </a:xfrm>
          <a:custGeom>
            <a:avLst/>
            <a:gdLst/>
            <a:ahLst/>
            <a:cxnLst/>
            <a:rect l="l" t="t" r="r" b="b"/>
            <a:pathLst>
              <a:path w="471804" h="365760">
                <a:moveTo>
                  <a:pt x="234696" y="0"/>
                </a:moveTo>
                <a:lnTo>
                  <a:pt x="188595" y="3810"/>
                </a:lnTo>
                <a:lnTo>
                  <a:pt x="145287" y="13969"/>
                </a:lnTo>
                <a:lnTo>
                  <a:pt x="105790" y="30479"/>
                </a:lnTo>
                <a:lnTo>
                  <a:pt x="70865" y="52069"/>
                </a:lnTo>
                <a:lnTo>
                  <a:pt x="41528" y="78739"/>
                </a:lnTo>
                <a:lnTo>
                  <a:pt x="19176" y="110489"/>
                </a:lnTo>
                <a:lnTo>
                  <a:pt x="4825" y="146050"/>
                </a:lnTo>
                <a:lnTo>
                  <a:pt x="0" y="185419"/>
                </a:lnTo>
                <a:lnTo>
                  <a:pt x="1524" y="204469"/>
                </a:lnTo>
                <a:lnTo>
                  <a:pt x="12064" y="241300"/>
                </a:lnTo>
                <a:lnTo>
                  <a:pt x="31114" y="274319"/>
                </a:lnTo>
                <a:lnTo>
                  <a:pt x="57276" y="303529"/>
                </a:lnTo>
                <a:lnTo>
                  <a:pt x="89535" y="327659"/>
                </a:lnTo>
                <a:lnTo>
                  <a:pt x="126873" y="345439"/>
                </a:lnTo>
                <a:lnTo>
                  <a:pt x="168528" y="359409"/>
                </a:lnTo>
                <a:lnTo>
                  <a:pt x="213233" y="365759"/>
                </a:lnTo>
                <a:lnTo>
                  <a:pt x="260096" y="365759"/>
                </a:lnTo>
                <a:lnTo>
                  <a:pt x="282828" y="363219"/>
                </a:lnTo>
                <a:lnTo>
                  <a:pt x="305053" y="358139"/>
                </a:lnTo>
                <a:lnTo>
                  <a:pt x="326263" y="353059"/>
                </a:lnTo>
                <a:lnTo>
                  <a:pt x="336423" y="349249"/>
                </a:lnTo>
                <a:lnTo>
                  <a:pt x="236092" y="349249"/>
                </a:lnTo>
                <a:lnTo>
                  <a:pt x="192404" y="346709"/>
                </a:lnTo>
                <a:lnTo>
                  <a:pt x="151637" y="336549"/>
                </a:lnTo>
                <a:lnTo>
                  <a:pt x="114681" y="321309"/>
                </a:lnTo>
                <a:lnTo>
                  <a:pt x="68072" y="289559"/>
                </a:lnTo>
                <a:lnTo>
                  <a:pt x="34798" y="248919"/>
                </a:lnTo>
                <a:lnTo>
                  <a:pt x="18161" y="200660"/>
                </a:lnTo>
                <a:lnTo>
                  <a:pt x="16988" y="185419"/>
                </a:lnTo>
                <a:lnTo>
                  <a:pt x="17054" y="181610"/>
                </a:lnTo>
                <a:lnTo>
                  <a:pt x="26797" y="133350"/>
                </a:lnTo>
                <a:lnTo>
                  <a:pt x="54737" y="90169"/>
                </a:lnTo>
                <a:lnTo>
                  <a:pt x="97154" y="54610"/>
                </a:lnTo>
                <a:lnTo>
                  <a:pt x="131952" y="36829"/>
                </a:lnTo>
                <a:lnTo>
                  <a:pt x="170941" y="24129"/>
                </a:lnTo>
                <a:lnTo>
                  <a:pt x="213233" y="17779"/>
                </a:lnTo>
                <a:lnTo>
                  <a:pt x="235331" y="16510"/>
                </a:lnTo>
                <a:lnTo>
                  <a:pt x="332486" y="16510"/>
                </a:lnTo>
                <a:lnTo>
                  <a:pt x="324358" y="13969"/>
                </a:lnTo>
                <a:lnTo>
                  <a:pt x="303022" y="7619"/>
                </a:lnTo>
                <a:lnTo>
                  <a:pt x="280924" y="3810"/>
                </a:lnTo>
                <a:lnTo>
                  <a:pt x="258190" y="1269"/>
                </a:lnTo>
                <a:lnTo>
                  <a:pt x="234696" y="0"/>
                </a:lnTo>
                <a:close/>
              </a:path>
              <a:path w="471804" h="365760">
                <a:moveTo>
                  <a:pt x="332486" y="16510"/>
                </a:moveTo>
                <a:lnTo>
                  <a:pt x="235331" y="16510"/>
                </a:lnTo>
                <a:lnTo>
                  <a:pt x="257556" y="17779"/>
                </a:lnTo>
                <a:lnTo>
                  <a:pt x="279019" y="20319"/>
                </a:lnTo>
                <a:lnTo>
                  <a:pt x="319913" y="29210"/>
                </a:lnTo>
                <a:lnTo>
                  <a:pt x="356870" y="44450"/>
                </a:lnTo>
                <a:lnTo>
                  <a:pt x="389254" y="64769"/>
                </a:lnTo>
                <a:lnTo>
                  <a:pt x="427227" y="102869"/>
                </a:lnTo>
                <a:lnTo>
                  <a:pt x="449707" y="148589"/>
                </a:lnTo>
                <a:lnTo>
                  <a:pt x="454445" y="184150"/>
                </a:lnTo>
                <a:lnTo>
                  <a:pt x="453389" y="199389"/>
                </a:lnTo>
                <a:lnTo>
                  <a:pt x="437134" y="248919"/>
                </a:lnTo>
                <a:lnTo>
                  <a:pt x="403987" y="289559"/>
                </a:lnTo>
                <a:lnTo>
                  <a:pt x="357504" y="321309"/>
                </a:lnTo>
                <a:lnTo>
                  <a:pt x="320548" y="336549"/>
                </a:lnTo>
                <a:lnTo>
                  <a:pt x="279653" y="346709"/>
                </a:lnTo>
                <a:lnTo>
                  <a:pt x="236092" y="349249"/>
                </a:lnTo>
                <a:lnTo>
                  <a:pt x="336423" y="349249"/>
                </a:lnTo>
                <a:lnTo>
                  <a:pt x="383794" y="326389"/>
                </a:lnTo>
                <a:lnTo>
                  <a:pt x="416051" y="300989"/>
                </a:lnTo>
                <a:lnTo>
                  <a:pt x="442087" y="271779"/>
                </a:lnTo>
                <a:lnTo>
                  <a:pt x="466598" y="219710"/>
                </a:lnTo>
                <a:lnTo>
                  <a:pt x="471424" y="181610"/>
                </a:lnTo>
                <a:lnTo>
                  <a:pt x="469900" y="162560"/>
                </a:lnTo>
                <a:lnTo>
                  <a:pt x="459486" y="125729"/>
                </a:lnTo>
                <a:lnTo>
                  <a:pt x="440436" y="92710"/>
                </a:lnTo>
                <a:lnTo>
                  <a:pt x="414274" y="63500"/>
                </a:lnTo>
                <a:lnTo>
                  <a:pt x="381888" y="39369"/>
                </a:lnTo>
                <a:lnTo>
                  <a:pt x="344677" y="20319"/>
                </a:lnTo>
                <a:lnTo>
                  <a:pt x="332486" y="16510"/>
                </a:lnTo>
                <a:close/>
              </a:path>
              <a:path w="471804" h="365760">
                <a:moveTo>
                  <a:pt x="256921" y="34289"/>
                </a:moveTo>
                <a:lnTo>
                  <a:pt x="215137" y="34289"/>
                </a:lnTo>
                <a:lnTo>
                  <a:pt x="194945" y="36829"/>
                </a:lnTo>
                <a:lnTo>
                  <a:pt x="156717" y="45719"/>
                </a:lnTo>
                <a:lnTo>
                  <a:pt x="106807" y="68579"/>
                </a:lnTo>
                <a:lnTo>
                  <a:pt x="67945" y="100329"/>
                </a:lnTo>
                <a:lnTo>
                  <a:pt x="42799" y="139700"/>
                </a:lnTo>
                <a:lnTo>
                  <a:pt x="33993" y="181610"/>
                </a:lnTo>
                <a:lnTo>
                  <a:pt x="33983" y="184150"/>
                </a:lnTo>
                <a:lnTo>
                  <a:pt x="34798" y="198119"/>
                </a:lnTo>
                <a:lnTo>
                  <a:pt x="49149" y="240029"/>
                </a:lnTo>
                <a:lnTo>
                  <a:pt x="78739" y="276859"/>
                </a:lnTo>
                <a:lnTo>
                  <a:pt x="121665" y="306069"/>
                </a:lnTo>
                <a:lnTo>
                  <a:pt x="174751" y="325119"/>
                </a:lnTo>
                <a:lnTo>
                  <a:pt x="214502" y="331469"/>
                </a:lnTo>
                <a:lnTo>
                  <a:pt x="235331" y="332739"/>
                </a:lnTo>
                <a:lnTo>
                  <a:pt x="256286" y="331469"/>
                </a:lnTo>
                <a:lnTo>
                  <a:pt x="276478" y="328929"/>
                </a:lnTo>
                <a:lnTo>
                  <a:pt x="314706" y="321309"/>
                </a:lnTo>
                <a:lnTo>
                  <a:pt x="329522" y="314959"/>
                </a:lnTo>
                <a:lnTo>
                  <a:pt x="215137" y="314959"/>
                </a:lnTo>
                <a:lnTo>
                  <a:pt x="196214" y="312419"/>
                </a:lnTo>
                <a:lnTo>
                  <a:pt x="144145" y="298449"/>
                </a:lnTo>
                <a:lnTo>
                  <a:pt x="101346" y="274319"/>
                </a:lnTo>
                <a:lnTo>
                  <a:pt x="70612" y="242569"/>
                </a:lnTo>
                <a:lnTo>
                  <a:pt x="53721" y="207010"/>
                </a:lnTo>
                <a:lnTo>
                  <a:pt x="50800" y="181610"/>
                </a:lnTo>
                <a:lnTo>
                  <a:pt x="51815" y="168910"/>
                </a:lnTo>
                <a:lnTo>
                  <a:pt x="72262" y="121919"/>
                </a:lnTo>
                <a:lnTo>
                  <a:pt x="103250" y="91439"/>
                </a:lnTo>
                <a:lnTo>
                  <a:pt x="146050" y="67310"/>
                </a:lnTo>
                <a:lnTo>
                  <a:pt x="197992" y="53339"/>
                </a:lnTo>
                <a:lnTo>
                  <a:pt x="236727" y="50800"/>
                </a:lnTo>
                <a:lnTo>
                  <a:pt x="329565" y="50800"/>
                </a:lnTo>
                <a:lnTo>
                  <a:pt x="315340" y="45719"/>
                </a:lnTo>
                <a:lnTo>
                  <a:pt x="296672" y="40639"/>
                </a:lnTo>
                <a:lnTo>
                  <a:pt x="277113" y="36829"/>
                </a:lnTo>
                <a:lnTo>
                  <a:pt x="256921" y="34289"/>
                </a:lnTo>
                <a:close/>
              </a:path>
              <a:path w="471804" h="365760">
                <a:moveTo>
                  <a:pt x="329565" y="50800"/>
                </a:moveTo>
                <a:lnTo>
                  <a:pt x="236727" y="50800"/>
                </a:lnTo>
                <a:lnTo>
                  <a:pt x="256286" y="52069"/>
                </a:lnTo>
                <a:lnTo>
                  <a:pt x="293624" y="57150"/>
                </a:lnTo>
                <a:lnTo>
                  <a:pt x="342773" y="74929"/>
                </a:lnTo>
                <a:lnTo>
                  <a:pt x="381762" y="102869"/>
                </a:lnTo>
                <a:lnTo>
                  <a:pt x="408177" y="135889"/>
                </a:lnTo>
                <a:lnTo>
                  <a:pt x="420115" y="172719"/>
                </a:lnTo>
                <a:lnTo>
                  <a:pt x="420624" y="185419"/>
                </a:lnTo>
                <a:lnTo>
                  <a:pt x="419608" y="198119"/>
                </a:lnTo>
                <a:lnTo>
                  <a:pt x="399288" y="245110"/>
                </a:lnTo>
                <a:lnTo>
                  <a:pt x="368300" y="275589"/>
                </a:lnTo>
                <a:lnTo>
                  <a:pt x="325500" y="298449"/>
                </a:lnTo>
                <a:lnTo>
                  <a:pt x="254381" y="314959"/>
                </a:lnTo>
                <a:lnTo>
                  <a:pt x="329522" y="314959"/>
                </a:lnTo>
                <a:lnTo>
                  <a:pt x="364744" y="298449"/>
                </a:lnTo>
                <a:lnTo>
                  <a:pt x="403606" y="265429"/>
                </a:lnTo>
                <a:lnTo>
                  <a:pt x="428625" y="227329"/>
                </a:lnTo>
                <a:lnTo>
                  <a:pt x="437422" y="185419"/>
                </a:lnTo>
                <a:lnTo>
                  <a:pt x="437366" y="181610"/>
                </a:lnTo>
                <a:lnTo>
                  <a:pt x="429006" y="139700"/>
                </a:lnTo>
                <a:lnTo>
                  <a:pt x="404113" y="101600"/>
                </a:lnTo>
                <a:lnTo>
                  <a:pt x="365378" y="68579"/>
                </a:lnTo>
                <a:lnTo>
                  <a:pt x="333121" y="52069"/>
                </a:lnTo>
                <a:lnTo>
                  <a:pt x="329565" y="50800"/>
                </a:lnTo>
                <a:close/>
              </a:path>
            </a:pathLst>
          </a:custGeom>
          <a:solidFill>
            <a:srgbClr val="8383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181225" y="2022475"/>
            <a:ext cx="44386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7480" marR="5080" indent="-144780">
              <a:lnSpc>
                <a:spcPct val="100000"/>
              </a:lnSpc>
              <a:spcBef>
                <a:spcPts val="95"/>
              </a:spcBef>
            </a:pP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П</a:t>
            </a:r>
            <a:r>
              <a:rPr sz="1000" spc="-9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Р</a:t>
            </a:r>
            <a:r>
              <a:rPr sz="1000" spc="-8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006FC0"/>
                </a:solidFill>
                <a:latin typeface="Verdana"/>
                <a:cs typeface="Verdana"/>
              </a:rPr>
              <a:t>О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45" dirty="0">
                <a:solidFill>
                  <a:srgbClr val="006FC0"/>
                </a:solidFill>
                <a:latin typeface="Verdana"/>
                <a:cs typeface="Verdana"/>
              </a:rPr>
              <a:t>Г</a:t>
            </a:r>
            <a:r>
              <a:rPr sz="1000" spc="-11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Р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40" dirty="0">
                <a:solidFill>
                  <a:srgbClr val="006FC0"/>
                </a:solidFill>
                <a:latin typeface="Verdana"/>
                <a:cs typeface="Verdana"/>
              </a:rPr>
              <a:t>А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45" dirty="0">
                <a:solidFill>
                  <a:srgbClr val="006FC0"/>
                </a:solidFill>
                <a:latin typeface="Verdana"/>
                <a:cs typeface="Verdana"/>
              </a:rPr>
              <a:t>М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40" dirty="0">
                <a:solidFill>
                  <a:srgbClr val="006FC0"/>
                </a:solidFill>
                <a:latin typeface="Verdana"/>
                <a:cs typeface="Verdana"/>
              </a:rPr>
              <a:t>А</a:t>
            </a:r>
            <a:r>
              <a:rPr sz="1000" spc="16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30" dirty="0">
                <a:solidFill>
                  <a:srgbClr val="006FC0"/>
                </a:solidFill>
                <a:latin typeface="Verdana"/>
                <a:cs typeface="Verdana"/>
              </a:rPr>
              <a:t>З</a:t>
            </a:r>
            <a:r>
              <a:rPr sz="1000" spc="-9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40" dirty="0">
                <a:solidFill>
                  <a:srgbClr val="006FC0"/>
                </a:solidFill>
                <a:latin typeface="Verdana"/>
                <a:cs typeface="Verdana"/>
              </a:rPr>
              <a:t>А</a:t>
            </a:r>
            <a:r>
              <a:rPr sz="1000" spc="19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Verdana"/>
                <a:cs typeface="Verdana"/>
              </a:rPr>
              <a:t>Т</a:t>
            </a:r>
            <a:r>
              <a:rPr sz="1000" spc="-9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Р</a:t>
            </a:r>
            <a:r>
              <a:rPr sz="1000" spc="-8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40" dirty="0">
                <a:solidFill>
                  <a:srgbClr val="006FC0"/>
                </a:solidFill>
                <a:latin typeface="Verdana"/>
                <a:cs typeface="Verdana"/>
              </a:rPr>
              <a:t>А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Н</a:t>
            </a:r>
            <a:r>
              <a:rPr sz="1000" spc="-10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15" dirty="0">
                <a:solidFill>
                  <a:srgbClr val="006FC0"/>
                </a:solidFill>
                <a:latin typeface="Verdana"/>
                <a:cs typeface="Verdana"/>
              </a:rPr>
              <a:t>С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45" dirty="0">
                <a:solidFill>
                  <a:srgbClr val="006FC0"/>
                </a:solidFill>
                <a:latin typeface="Verdana"/>
                <a:cs typeface="Verdana"/>
              </a:rPr>
              <a:t>Г</a:t>
            </a:r>
            <a:r>
              <a:rPr sz="1000" spc="-11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Р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40" dirty="0">
                <a:solidFill>
                  <a:srgbClr val="006FC0"/>
                </a:solidFill>
                <a:latin typeface="Verdana"/>
                <a:cs typeface="Verdana"/>
              </a:rPr>
              <a:t>А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Н</a:t>
            </a:r>
            <a:r>
              <a:rPr sz="1000" spc="-10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И</a:t>
            </a:r>
            <a:r>
              <a:rPr sz="1000" spc="-10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Ч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Н</a:t>
            </a:r>
            <a:r>
              <a:rPr sz="1000" spc="-10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006FC0"/>
                </a:solidFill>
                <a:latin typeface="Verdana"/>
                <a:cs typeface="Verdana"/>
              </a:rPr>
              <a:t>О</a:t>
            </a:r>
            <a:r>
              <a:rPr sz="1000" spc="15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15" dirty="0">
                <a:solidFill>
                  <a:srgbClr val="006FC0"/>
                </a:solidFill>
                <a:latin typeface="Verdana"/>
                <a:cs typeface="Verdana"/>
              </a:rPr>
              <a:t>С</a:t>
            </a:r>
            <a:r>
              <a:rPr sz="1000" spc="-9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Ъ</a:t>
            </a:r>
            <a:r>
              <a:rPr sz="1000" spc="-9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Verdana"/>
                <a:cs typeface="Verdana"/>
              </a:rPr>
              <a:t>Т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Р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55" dirty="0">
                <a:solidFill>
                  <a:srgbClr val="006FC0"/>
                </a:solidFill>
                <a:latin typeface="Verdana"/>
                <a:cs typeface="Verdana"/>
              </a:rPr>
              <a:t>У</a:t>
            </a:r>
            <a:r>
              <a:rPr sz="1000" spc="-10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40" dirty="0">
                <a:solidFill>
                  <a:srgbClr val="006FC0"/>
                </a:solidFill>
                <a:latin typeface="Verdana"/>
                <a:cs typeface="Verdana"/>
              </a:rPr>
              <a:t>Д</a:t>
            </a:r>
            <a:r>
              <a:rPr sz="1000" spc="-10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Н</a:t>
            </a:r>
            <a:r>
              <a:rPr sz="1000" spc="-10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И</a:t>
            </a:r>
            <a:r>
              <a:rPr sz="1000" spc="-9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Ч</a:t>
            </a:r>
            <a:r>
              <a:rPr sz="1000" spc="-10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006FC0"/>
                </a:solidFill>
                <a:latin typeface="Verdana"/>
                <a:cs typeface="Verdana"/>
              </a:rPr>
              <a:t>Е</a:t>
            </a:r>
            <a:r>
              <a:rPr sz="1000" spc="-114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15" dirty="0">
                <a:solidFill>
                  <a:srgbClr val="006FC0"/>
                </a:solidFill>
                <a:latin typeface="Verdana"/>
                <a:cs typeface="Verdana"/>
              </a:rPr>
              <a:t>С</a:t>
            </a:r>
            <a:r>
              <a:rPr sz="1000" spc="-10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10" dirty="0">
                <a:solidFill>
                  <a:srgbClr val="006FC0"/>
                </a:solidFill>
                <a:latin typeface="Verdana"/>
                <a:cs typeface="Verdana"/>
              </a:rPr>
              <a:t>Т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80" dirty="0">
                <a:solidFill>
                  <a:srgbClr val="006FC0"/>
                </a:solidFill>
                <a:latin typeface="Verdana"/>
                <a:cs typeface="Verdana"/>
              </a:rPr>
              <a:t>В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25" dirty="0">
                <a:solidFill>
                  <a:srgbClr val="006FC0"/>
                </a:solidFill>
                <a:latin typeface="Verdana"/>
                <a:cs typeface="Verdana"/>
              </a:rPr>
              <a:t>О 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И Н </a:t>
            </a:r>
            <a:r>
              <a:rPr sz="1000" spc="-10" dirty="0">
                <a:solidFill>
                  <a:srgbClr val="006FC0"/>
                </a:solidFill>
                <a:latin typeface="Verdana"/>
                <a:cs typeface="Verdana"/>
              </a:rPr>
              <a:t>Т </a:t>
            </a:r>
            <a:r>
              <a:rPr sz="1000" spc="-25" dirty="0">
                <a:solidFill>
                  <a:srgbClr val="006FC0"/>
                </a:solidFill>
                <a:latin typeface="Verdana"/>
                <a:cs typeface="Verdana"/>
              </a:rPr>
              <a:t>Е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Р Р </a:t>
            </a:r>
            <a:r>
              <a:rPr sz="1000" spc="-25" dirty="0">
                <a:solidFill>
                  <a:srgbClr val="006FC0"/>
                </a:solidFill>
                <a:latin typeface="Verdana"/>
                <a:cs typeface="Verdana"/>
              </a:rPr>
              <a:t>Е </a:t>
            </a:r>
            <a:r>
              <a:rPr sz="1000" spc="-45" dirty="0">
                <a:solidFill>
                  <a:srgbClr val="006FC0"/>
                </a:solidFill>
                <a:latin typeface="Verdana"/>
                <a:cs typeface="Verdana"/>
              </a:rPr>
              <a:t>Г </a:t>
            </a:r>
            <a:r>
              <a:rPr sz="1000" spc="-75" dirty="0">
                <a:solidFill>
                  <a:srgbClr val="006FC0"/>
                </a:solidFill>
                <a:latin typeface="Verdana"/>
                <a:cs typeface="Verdana"/>
              </a:rPr>
              <a:t>V </a:t>
            </a:r>
            <a:r>
              <a:rPr sz="1000" spc="-15" dirty="0">
                <a:solidFill>
                  <a:srgbClr val="006FC0"/>
                </a:solidFill>
                <a:latin typeface="Verdana"/>
                <a:cs typeface="Verdana"/>
              </a:rPr>
              <a:t>- </a:t>
            </a:r>
            <a:r>
              <a:rPr sz="1000" spc="-40" dirty="0">
                <a:solidFill>
                  <a:srgbClr val="006FC0"/>
                </a:solidFill>
                <a:latin typeface="Verdana"/>
                <a:cs typeface="Verdana"/>
              </a:rPr>
              <a:t>A </a:t>
            </a:r>
            <a:r>
              <a:rPr sz="1000" spc="-45" dirty="0">
                <a:solidFill>
                  <a:srgbClr val="006FC0"/>
                </a:solidFill>
                <a:latin typeface="Verdana"/>
                <a:cs typeface="Verdana"/>
              </a:rPr>
              <a:t>Г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Ъ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Р </a:t>
            </a:r>
            <a:r>
              <a:rPr sz="1000" spc="-50" dirty="0">
                <a:solidFill>
                  <a:srgbClr val="006FC0"/>
                </a:solidFill>
                <a:latin typeface="Verdana"/>
                <a:cs typeface="Verdana"/>
              </a:rPr>
              <a:t>Ц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И 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Я </a:t>
            </a:r>
            <a:r>
              <a:rPr sz="1000" spc="-85" dirty="0">
                <a:solidFill>
                  <a:srgbClr val="006FC0"/>
                </a:solidFill>
                <a:latin typeface="Verdana"/>
                <a:cs typeface="Verdana"/>
              </a:rPr>
              <a:t>– </a:t>
            </a:r>
            <a:r>
              <a:rPr sz="1000" spc="-40" dirty="0">
                <a:solidFill>
                  <a:srgbClr val="006FC0"/>
                </a:solidFill>
                <a:latin typeface="Verdana"/>
                <a:cs typeface="Verdana"/>
              </a:rPr>
              <a:t>Б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Ъ </a:t>
            </a:r>
            <a:r>
              <a:rPr sz="1000" spc="-55" dirty="0">
                <a:solidFill>
                  <a:srgbClr val="006FC0"/>
                </a:solidFill>
                <a:latin typeface="Verdana"/>
                <a:cs typeface="Verdana"/>
              </a:rPr>
              <a:t>Л </a:t>
            </a:r>
            <a:r>
              <a:rPr sz="1000" spc="-45" dirty="0">
                <a:solidFill>
                  <a:srgbClr val="006FC0"/>
                </a:solidFill>
                <a:latin typeface="Verdana"/>
                <a:cs typeface="Verdana"/>
              </a:rPr>
              <a:t>Г </a:t>
            </a:r>
            <a:r>
              <a:rPr sz="1000" spc="-40" dirty="0">
                <a:solidFill>
                  <a:srgbClr val="006FC0"/>
                </a:solidFill>
                <a:latin typeface="Verdana"/>
                <a:cs typeface="Verdana"/>
              </a:rPr>
              <a:t>А </a:t>
            </a:r>
            <a:r>
              <a:rPr sz="1000" spc="-70" dirty="0">
                <a:solidFill>
                  <a:srgbClr val="006FC0"/>
                </a:solidFill>
                <a:latin typeface="Verdana"/>
                <a:cs typeface="Verdana"/>
              </a:rPr>
              <a:t>Р </a:t>
            </a:r>
            <a:r>
              <a:rPr sz="1000" spc="-65" dirty="0">
                <a:solidFill>
                  <a:srgbClr val="006FC0"/>
                </a:solidFill>
                <a:latin typeface="Verdana"/>
                <a:cs typeface="Verdana"/>
              </a:rPr>
              <a:t>И </a:t>
            </a:r>
            <a:r>
              <a:rPr sz="1000" spc="-100" dirty="0">
                <a:solidFill>
                  <a:srgbClr val="006FC0"/>
                </a:solidFill>
                <a:latin typeface="Verdana"/>
                <a:cs typeface="Verdana"/>
              </a:rPr>
              <a:t>Я</a:t>
            </a:r>
            <a:r>
              <a:rPr sz="1000" spc="35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r>
              <a:rPr sz="1000" spc="-85" dirty="0">
                <a:solidFill>
                  <a:srgbClr val="006FC0"/>
                </a:solidFill>
                <a:latin typeface="Verdana"/>
                <a:cs typeface="Verdana"/>
              </a:rPr>
              <a:t>2 0 1 4 </a:t>
            </a:r>
            <a:r>
              <a:rPr sz="1000" spc="-15" dirty="0">
                <a:solidFill>
                  <a:srgbClr val="006FC0"/>
                </a:solidFill>
                <a:latin typeface="Verdana"/>
                <a:cs typeface="Verdana"/>
              </a:rPr>
              <a:t>- </a:t>
            </a:r>
            <a:r>
              <a:rPr sz="1000" spc="110" dirty="0">
                <a:solidFill>
                  <a:srgbClr val="006FC0"/>
                </a:solidFill>
                <a:latin typeface="Verdana"/>
                <a:cs typeface="Verdana"/>
              </a:rPr>
              <a:t>2020</a:t>
            </a:r>
            <a:r>
              <a:rPr sz="1000" spc="-90" dirty="0">
                <a:solidFill>
                  <a:srgbClr val="006FC0"/>
                </a:solidFill>
                <a:latin typeface="Verdana"/>
                <a:cs typeface="Verdana"/>
              </a:rPr>
              <a:t> 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1749" y="2451607"/>
            <a:ext cx="8641867" cy="16825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90295" marR="381000" indent="-1078230">
              <a:lnSpc>
                <a:spcPct val="100000"/>
              </a:lnSpc>
              <a:spcBef>
                <a:spcPts val="100"/>
              </a:spcBef>
            </a:pPr>
            <a:r>
              <a:rPr sz="1800" u="sng" spc="-1355" dirty="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П</a:t>
            </a:r>
            <a:r>
              <a:rPr sz="1800" spc="655" dirty="0">
                <a:latin typeface="Verdana"/>
                <a:cs typeface="Verdana"/>
              </a:rPr>
              <a:t> </a:t>
            </a:r>
            <a:r>
              <a:rPr sz="1800" u="sng" spc="-65" dirty="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роект:</a:t>
            </a:r>
            <a:r>
              <a:rPr sz="1800" spc="-65" dirty="0">
                <a:latin typeface="Verdana"/>
                <a:cs typeface="Verdana"/>
              </a:rPr>
              <a:t> </a:t>
            </a:r>
            <a:r>
              <a:rPr lang="bg-BG" sz="1800" spc="-65" dirty="0" smtClean="0">
                <a:latin typeface="Verdana"/>
                <a:cs typeface="Verdana"/>
              </a:rPr>
              <a:t>  </a:t>
            </a:r>
            <a:r>
              <a:rPr lang="bg-BG" sz="1800" spc="-85" dirty="0" smtClean="0">
                <a:latin typeface="Verdana"/>
                <a:cs typeface="Verdana"/>
              </a:rPr>
              <a:t>Подкрепа на </a:t>
            </a:r>
            <a:r>
              <a:rPr lang="bg-BG" sz="1800" spc="-75" dirty="0" smtClean="0">
                <a:latin typeface="Verdana"/>
                <a:cs typeface="Verdana"/>
              </a:rPr>
              <a:t>социалните </a:t>
            </a:r>
            <a:r>
              <a:rPr lang="bg-BG" sz="1800" spc="-85" dirty="0" smtClean="0">
                <a:latin typeface="Verdana"/>
                <a:cs typeface="Verdana"/>
              </a:rPr>
              <a:t>предприятия в </a:t>
            </a:r>
            <a:r>
              <a:rPr lang="bg-BG" sz="1800" spc="-80" dirty="0" smtClean="0">
                <a:latin typeface="Verdana"/>
                <a:cs typeface="Verdana"/>
              </a:rPr>
              <a:t>борбата</a:t>
            </a:r>
            <a:r>
              <a:rPr lang="bg-BG" spc="-80" dirty="0" smtClean="0">
                <a:latin typeface="Verdana"/>
                <a:cs typeface="Verdana"/>
              </a:rPr>
              <a:t> </a:t>
            </a:r>
            <a:r>
              <a:rPr lang="bg-BG" sz="1800" spc="-55" dirty="0" smtClean="0">
                <a:latin typeface="Verdana"/>
                <a:cs typeface="Verdana"/>
              </a:rPr>
              <a:t>с </a:t>
            </a:r>
            <a:r>
              <a:rPr lang="bg-BG" sz="1800" spc="-70" dirty="0" smtClean="0">
                <a:latin typeface="Verdana"/>
                <a:cs typeface="Verdana"/>
              </a:rPr>
              <a:t>бедността </a:t>
            </a:r>
            <a:r>
              <a:rPr lang="bg-BG" sz="1800" spc="-95" dirty="0" smtClean="0">
                <a:latin typeface="Verdana"/>
                <a:cs typeface="Verdana"/>
              </a:rPr>
              <a:t>и</a:t>
            </a:r>
            <a:r>
              <a:rPr lang="bg-BG" spc="-95" dirty="0" smtClean="0">
                <a:latin typeface="Verdana"/>
                <a:cs typeface="Verdana"/>
              </a:rPr>
              <a:t> </a:t>
            </a:r>
            <a:r>
              <a:rPr lang="bg-BG" sz="1800" spc="-75" dirty="0" smtClean="0">
                <a:latin typeface="Verdana"/>
                <a:cs typeface="Verdana"/>
              </a:rPr>
              <a:t>социалното</a:t>
            </a:r>
            <a:r>
              <a:rPr lang="bg-BG" sz="1800" spc="130" dirty="0" smtClean="0">
                <a:latin typeface="Verdana"/>
                <a:cs typeface="Verdana"/>
              </a:rPr>
              <a:t> </a:t>
            </a:r>
            <a:r>
              <a:rPr lang="bg-BG" sz="1800" spc="-90" dirty="0" smtClean="0">
                <a:latin typeface="Verdana"/>
                <a:cs typeface="Verdana"/>
              </a:rPr>
              <a:t>изключване</a:t>
            </a:r>
            <a:endParaRPr lang="bg-BG" sz="1800" dirty="0" smtClean="0">
              <a:latin typeface="Verdana"/>
              <a:cs typeface="Verdana"/>
            </a:endParaRPr>
          </a:p>
          <a:p>
            <a:pPr marL="1090295">
              <a:lnSpc>
                <a:spcPct val="100000"/>
              </a:lnSpc>
            </a:pPr>
            <a:r>
              <a:rPr lang="en-US" sz="1800" spc="-85" dirty="0" smtClean="0">
                <a:latin typeface="Verdana"/>
                <a:cs typeface="Verdana"/>
              </a:rPr>
              <a:t>(Supporting </a:t>
            </a:r>
            <a:r>
              <a:rPr lang="en-US" sz="1800" spc="-70" dirty="0" smtClean="0">
                <a:latin typeface="Verdana"/>
                <a:cs typeface="Verdana"/>
              </a:rPr>
              <a:t>Social </a:t>
            </a:r>
            <a:r>
              <a:rPr lang="en-US" sz="1800" spc="-65" dirty="0" smtClean="0">
                <a:latin typeface="Verdana"/>
                <a:cs typeface="Verdana"/>
              </a:rPr>
              <a:t>Enterprises </a:t>
            </a:r>
            <a:r>
              <a:rPr lang="en-US" sz="1800" spc="-60" dirty="0" smtClean="0">
                <a:latin typeface="Verdana"/>
                <a:cs typeface="Verdana"/>
              </a:rPr>
              <a:t>in </a:t>
            </a:r>
            <a:r>
              <a:rPr lang="en-US" sz="1800" spc="-75" dirty="0" smtClean="0">
                <a:latin typeface="Verdana"/>
                <a:cs typeface="Verdana"/>
              </a:rPr>
              <a:t>combating</a:t>
            </a:r>
            <a:r>
              <a:rPr lang="en-US" sz="1800" spc="135" dirty="0" smtClean="0">
                <a:latin typeface="Verdana"/>
                <a:cs typeface="Verdana"/>
              </a:rPr>
              <a:t> </a:t>
            </a:r>
            <a:r>
              <a:rPr lang="en-US" sz="1800" spc="-70" dirty="0" smtClean="0">
                <a:latin typeface="Verdana"/>
                <a:cs typeface="Verdana"/>
              </a:rPr>
              <a:t>poverty</a:t>
            </a:r>
            <a:endParaRPr lang="en-US" sz="1800" dirty="0" smtClean="0">
              <a:latin typeface="Verdana"/>
              <a:cs typeface="Verdana"/>
            </a:endParaRPr>
          </a:p>
          <a:p>
            <a:pPr marL="1169670">
              <a:lnSpc>
                <a:spcPct val="100000"/>
              </a:lnSpc>
            </a:pPr>
            <a:r>
              <a:rPr lang="en-US" sz="1800" spc="-85" dirty="0" smtClean="0">
                <a:latin typeface="Verdana"/>
                <a:cs typeface="Verdana"/>
              </a:rPr>
              <a:t>and </a:t>
            </a:r>
            <a:r>
              <a:rPr lang="en-US" sz="1800" spc="-55" dirty="0" smtClean="0">
                <a:latin typeface="Verdana"/>
                <a:cs typeface="Verdana"/>
              </a:rPr>
              <a:t>social </a:t>
            </a:r>
            <a:r>
              <a:rPr lang="en-US" sz="1800" spc="-65" dirty="0" smtClean="0">
                <a:latin typeface="Verdana"/>
                <a:cs typeface="Verdana"/>
              </a:rPr>
              <a:t>exclusions) </a:t>
            </a:r>
            <a:r>
              <a:rPr lang="en-US" sz="1800" spc="-55" dirty="0" smtClean="0">
                <a:latin typeface="Verdana"/>
                <a:cs typeface="Verdana"/>
              </a:rPr>
              <a:t>с </a:t>
            </a:r>
            <a:r>
              <a:rPr lang="en-US" sz="1800" spc="-95" dirty="0" err="1" smtClean="0">
                <a:latin typeface="Verdana"/>
                <a:cs typeface="Verdana"/>
              </a:rPr>
              <a:t>акроним</a:t>
            </a:r>
            <a:r>
              <a:rPr lang="en-US" sz="1800" spc="-95" dirty="0" smtClean="0">
                <a:latin typeface="Verdana"/>
                <a:cs typeface="Verdana"/>
              </a:rPr>
              <a:t> </a:t>
            </a:r>
            <a:r>
              <a:rPr lang="en-US" sz="1800" spc="-70" dirty="0" smtClean="0">
                <a:latin typeface="Verdana"/>
                <a:cs typeface="Verdana"/>
              </a:rPr>
              <a:t>Social</a:t>
            </a:r>
            <a:r>
              <a:rPr lang="en-US" spc="260" dirty="0" smtClean="0">
                <a:latin typeface="Verdana"/>
                <a:cs typeface="Verdana"/>
              </a:rPr>
              <a:t> </a:t>
            </a:r>
            <a:r>
              <a:rPr lang="en-US" sz="1800" spc="-75" dirty="0" smtClean="0">
                <a:latin typeface="Verdana"/>
                <a:cs typeface="Verdana"/>
              </a:rPr>
              <a:t>Plate</a:t>
            </a:r>
            <a:endParaRPr lang="en-US" sz="1800" dirty="0" smtClean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Годишен Европейски Форум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</a:t>
            </a:r>
            <a:r>
              <a:rPr sz="1800" i="1" spc="-110" dirty="0" smtClean="0">
                <a:latin typeface="Verdana"/>
                <a:cs typeface="Verdana"/>
              </a:rPr>
              <a:t>03.1</a:t>
            </a:r>
            <a:r>
              <a:rPr lang="bg-BG" sz="1800" i="1" spc="-110" dirty="0" smtClean="0">
                <a:latin typeface="Verdana"/>
                <a:cs typeface="Verdana"/>
              </a:rPr>
              <a:t>2</a:t>
            </a:r>
            <a:r>
              <a:rPr sz="1800" i="1" spc="-110" dirty="0" smtClean="0">
                <a:latin typeface="Verdana"/>
                <a:cs typeface="Verdana"/>
              </a:rPr>
              <a:t>.2019 </a:t>
            </a:r>
            <a:r>
              <a:rPr lang="bg-BG" sz="1800" i="1" spc="-110" dirty="0" smtClean="0">
                <a:latin typeface="Verdana"/>
                <a:cs typeface="Verdana"/>
              </a:rPr>
              <a:t>Симитли</a:t>
            </a:r>
            <a:endParaRPr sz="1800" dirty="0">
              <a:latin typeface="Verdana"/>
              <a:cs typeface="Verdan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92658" y="128651"/>
            <a:ext cx="3017773" cy="16163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600191" y="212216"/>
            <a:ext cx="3273425" cy="15002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0491" y="1799437"/>
            <a:ext cx="8246109" cy="190373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10489" indent="-98425">
              <a:lnSpc>
                <a:spcPct val="100000"/>
              </a:lnSpc>
              <a:spcBef>
                <a:spcPts val="434"/>
              </a:spcBef>
              <a:buSzPct val="92857"/>
              <a:buChar char="•"/>
              <a:tabLst>
                <a:tab pos="111125" algn="l"/>
              </a:tabLst>
            </a:pPr>
            <a:r>
              <a:rPr sz="1400" dirty="0">
                <a:latin typeface="Verdana"/>
                <a:cs typeface="Verdana"/>
              </a:rPr>
              <a:t>Не </a:t>
            </a:r>
            <a:r>
              <a:rPr sz="1400" spc="-5" dirty="0">
                <a:latin typeface="Verdana"/>
                <a:cs typeface="Verdana"/>
              </a:rPr>
              <a:t>всички предприятия, предоставящи </a:t>
            </a:r>
            <a:r>
              <a:rPr sz="1400" dirty="0">
                <a:latin typeface="Verdana"/>
                <a:cs typeface="Verdana"/>
              </a:rPr>
              <a:t>социални услуги, са социални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предприятия.</a:t>
            </a:r>
            <a:endParaRPr sz="1400">
              <a:latin typeface="Verdana"/>
              <a:cs typeface="Verdana"/>
            </a:endParaRPr>
          </a:p>
          <a:p>
            <a:pPr marL="12700" marR="34290">
              <a:lnSpc>
                <a:spcPct val="100000"/>
              </a:lnSpc>
              <a:spcBef>
                <a:spcPts val="340"/>
              </a:spcBef>
            </a:pPr>
            <a:r>
              <a:rPr sz="1400" dirty="0">
                <a:latin typeface="Verdana"/>
                <a:cs typeface="Verdana"/>
              </a:rPr>
              <a:t>•Например предприятие, което предоставя луксозни </a:t>
            </a:r>
            <a:r>
              <a:rPr sz="1400" spc="-5" dirty="0">
                <a:latin typeface="Verdana"/>
                <a:cs typeface="Verdana"/>
              </a:rPr>
              <a:t>рехабилитационни </a:t>
            </a:r>
            <a:r>
              <a:rPr sz="1400" dirty="0">
                <a:latin typeface="Verdana"/>
                <a:cs typeface="Verdana"/>
              </a:rPr>
              <a:t>услуги, </a:t>
            </a:r>
            <a:r>
              <a:rPr sz="1400" spc="-5" dirty="0">
                <a:latin typeface="Verdana"/>
                <a:cs typeface="Verdana"/>
              </a:rPr>
              <a:t>работи  </a:t>
            </a:r>
            <a:r>
              <a:rPr sz="1400" dirty="0">
                <a:latin typeface="Verdana"/>
                <a:cs typeface="Verdana"/>
              </a:rPr>
              <a:t>в </a:t>
            </a:r>
            <a:r>
              <a:rPr sz="1400" spc="-5" dirty="0">
                <a:latin typeface="Verdana"/>
                <a:cs typeface="Verdana"/>
              </a:rPr>
              <a:t>социалния </a:t>
            </a:r>
            <a:r>
              <a:rPr sz="1400" dirty="0">
                <a:latin typeface="Verdana"/>
                <a:cs typeface="Verdana"/>
              </a:rPr>
              <a:t>сектор, но не е </a:t>
            </a:r>
            <a:r>
              <a:rPr sz="1400" spc="-5" dirty="0">
                <a:latin typeface="Verdana"/>
                <a:cs typeface="Verdana"/>
              </a:rPr>
              <a:t>социално </a:t>
            </a:r>
            <a:r>
              <a:rPr sz="1400" dirty="0">
                <a:latin typeface="Verdana"/>
                <a:cs typeface="Verdana"/>
              </a:rPr>
              <a:t>предприятие, </a:t>
            </a:r>
            <a:r>
              <a:rPr sz="1400" spc="-5" dirty="0">
                <a:latin typeface="Verdana"/>
                <a:cs typeface="Verdana"/>
              </a:rPr>
              <a:t>ако работещите </a:t>
            </a:r>
            <a:r>
              <a:rPr sz="1400" dirty="0">
                <a:latin typeface="Verdana"/>
                <a:cs typeface="Verdana"/>
              </a:rPr>
              <a:t>в него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нямат</a:t>
            </a:r>
            <a:endParaRPr sz="1400">
              <a:latin typeface="Verdana"/>
              <a:cs typeface="Verdana"/>
            </a:endParaRPr>
          </a:p>
          <a:p>
            <a:pPr marL="12700" marR="46990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специалната полза от дейността </a:t>
            </a:r>
            <a:r>
              <a:rPr sz="1400" spc="-5" dirty="0">
                <a:latin typeface="Verdana"/>
                <a:cs typeface="Verdana"/>
              </a:rPr>
              <a:t>му </a:t>
            </a:r>
            <a:r>
              <a:rPr sz="1400" dirty="0">
                <a:latin typeface="Verdana"/>
                <a:cs typeface="Verdana"/>
              </a:rPr>
              <a:t>или </a:t>
            </a:r>
            <a:r>
              <a:rPr sz="1400" spc="-5" dirty="0">
                <a:latin typeface="Verdana"/>
                <a:cs typeface="Verdana"/>
              </a:rPr>
              <a:t>ако </a:t>
            </a:r>
            <a:r>
              <a:rPr sz="1400" dirty="0">
                <a:latin typeface="Verdana"/>
                <a:cs typeface="Verdana"/>
              </a:rPr>
              <a:t>предприятието се нуждае от дотации </a:t>
            </a:r>
            <a:r>
              <a:rPr sz="1400" spc="-5" dirty="0">
                <a:latin typeface="Verdana"/>
                <a:cs typeface="Verdana"/>
              </a:rPr>
              <a:t>за</a:t>
            </a:r>
            <a:r>
              <a:rPr sz="1400" spc="-19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да  </a:t>
            </a:r>
            <a:r>
              <a:rPr sz="1400" spc="-5" dirty="0">
                <a:latin typeface="Verdana"/>
                <a:cs typeface="Verdana"/>
              </a:rPr>
              <a:t>работи.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0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400" b="1" i="1" dirty="0">
                <a:latin typeface="Verdana"/>
                <a:cs typeface="Verdana"/>
              </a:rPr>
              <a:t>Дотации </a:t>
            </a:r>
            <a:r>
              <a:rPr sz="1400" i="1" dirty="0">
                <a:latin typeface="Verdana"/>
                <a:cs typeface="Verdana"/>
              </a:rPr>
              <a:t>- спец. </a:t>
            </a:r>
            <a:r>
              <a:rPr sz="1400" i="1" spc="-5" dirty="0">
                <a:latin typeface="Verdana"/>
                <a:cs typeface="Verdana"/>
              </a:rPr>
              <a:t>безвъзмездни </a:t>
            </a:r>
            <a:r>
              <a:rPr sz="1400" i="1" dirty="0">
                <a:latin typeface="Verdana"/>
                <a:cs typeface="Verdana"/>
              </a:rPr>
              <a:t>суми, отпускани от държавата на отделни </a:t>
            </a:r>
            <a:r>
              <a:rPr sz="1400" i="1" spc="-5" dirty="0">
                <a:latin typeface="Verdana"/>
                <a:cs typeface="Verdana"/>
              </a:rPr>
              <a:t>предприятия,  </a:t>
            </a:r>
            <a:r>
              <a:rPr sz="1400" i="1" dirty="0">
                <a:latin typeface="Verdana"/>
                <a:cs typeface="Verdana"/>
              </a:rPr>
              <a:t>учреждения и др. </a:t>
            </a:r>
            <a:r>
              <a:rPr sz="1400" i="1" spc="-5" dirty="0">
                <a:latin typeface="Verdana"/>
                <a:cs typeface="Verdana"/>
              </a:rPr>
              <a:t>за </a:t>
            </a:r>
            <a:r>
              <a:rPr sz="1400" i="1" dirty="0">
                <a:latin typeface="Verdana"/>
                <a:cs typeface="Verdana"/>
              </a:rPr>
              <a:t>покриване на </a:t>
            </a:r>
            <a:r>
              <a:rPr sz="1400" i="1" spc="-5" dirty="0">
                <a:latin typeface="Verdana"/>
                <a:cs typeface="Verdana"/>
              </a:rPr>
              <a:t>част </a:t>
            </a:r>
            <a:r>
              <a:rPr sz="1400" i="1" dirty="0">
                <a:latin typeface="Verdana"/>
                <a:cs typeface="Verdana"/>
              </a:rPr>
              <a:t>от разходите</a:t>
            </a:r>
            <a:r>
              <a:rPr sz="1400" i="1" spc="-130" dirty="0">
                <a:latin typeface="Verdana"/>
                <a:cs typeface="Verdana"/>
              </a:rPr>
              <a:t> </a:t>
            </a:r>
            <a:r>
              <a:rPr sz="1400" i="1" spc="-5" dirty="0">
                <a:latin typeface="Verdana"/>
                <a:cs typeface="Verdana"/>
              </a:rPr>
              <a:t>ми.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03.12.2019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0491" y="161925"/>
            <a:ext cx="8125459" cy="35554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700" dirty="0">
              <a:latin typeface="Times New Roman"/>
              <a:cs typeface="Times New Roman"/>
            </a:endParaRPr>
          </a:p>
          <a:p>
            <a:pPr marL="220979" algn="ctr">
              <a:lnSpc>
                <a:spcPct val="100000"/>
              </a:lnSpc>
              <a:spcBef>
                <a:spcPts val="1310"/>
              </a:spcBef>
            </a:pPr>
            <a:r>
              <a:rPr sz="1600" b="1" spc="-10" dirty="0">
                <a:latin typeface="Verdana"/>
                <a:cs typeface="Verdana"/>
              </a:rPr>
              <a:t>СОЦИАЛНА</a:t>
            </a:r>
            <a:r>
              <a:rPr sz="1600" b="1" spc="25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ИКОНОМИКА: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 marL="12700" marR="546100">
              <a:lnSpc>
                <a:spcPct val="100000"/>
              </a:lnSpc>
              <a:buSzPct val="92857"/>
              <a:buChar char="•"/>
              <a:tabLst>
                <a:tab pos="111125" algn="l"/>
              </a:tabLst>
            </a:pPr>
            <a:r>
              <a:rPr sz="1400" spc="-5" dirty="0">
                <a:latin typeface="Verdana"/>
                <a:cs typeface="Verdana"/>
              </a:rPr>
              <a:t>Това </a:t>
            </a:r>
            <a:r>
              <a:rPr sz="1400" dirty="0">
                <a:latin typeface="Verdana"/>
                <a:cs typeface="Verdana"/>
              </a:rPr>
              <a:t>е </a:t>
            </a:r>
            <a:r>
              <a:rPr sz="1400" spc="-5" dirty="0">
                <a:latin typeface="Verdana"/>
                <a:cs typeface="Verdana"/>
              </a:rPr>
              <a:t>част </a:t>
            </a:r>
            <a:r>
              <a:rPr sz="1400" dirty="0">
                <a:latin typeface="Verdana"/>
                <a:cs typeface="Verdana"/>
              </a:rPr>
              <a:t>от </a:t>
            </a:r>
            <a:r>
              <a:rPr sz="1400" spc="-5" dirty="0">
                <a:latin typeface="Verdana"/>
                <a:cs typeface="Verdana"/>
              </a:rPr>
              <a:t>икономиката, </a:t>
            </a:r>
            <a:r>
              <a:rPr sz="1400" dirty="0">
                <a:latin typeface="Verdana"/>
                <a:cs typeface="Verdana"/>
              </a:rPr>
              <a:t>наричана понякога </a:t>
            </a:r>
            <a:r>
              <a:rPr sz="1400" spc="-5" dirty="0">
                <a:latin typeface="Verdana"/>
                <a:cs typeface="Verdana"/>
              </a:rPr>
              <a:t>Третият </a:t>
            </a:r>
            <a:r>
              <a:rPr sz="1400" dirty="0">
                <a:latin typeface="Verdana"/>
                <a:cs typeface="Verdana"/>
              </a:rPr>
              <a:t>сектор (другите два </a:t>
            </a:r>
            <a:r>
              <a:rPr sz="1400" spc="5" dirty="0">
                <a:latin typeface="Verdana"/>
                <a:cs typeface="Verdana"/>
              </a:rPr>
              <a:t>са  </a:t>
            </a:r>
            <a:r>
              <a:rPr sz="1400" spc="-5" dirty="0">
                <a:latin typeface="Verdana"/>
                <a:cs typeface="Verdana"/>
              </a:rPr>
              <a:t>частния </a:t>
            </a:r>
            <a:r>
              <a:rPr sz="1400" dirty="0">
                <a:latin typeface="Verdana"/>
                <a:cs typeface="Verdana"/>
              </a:rPr>
              <a:t>сектор и публичния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сектор).</a:t>
            </a: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dirty="0">
                <a:latin typeface="Verdana"/>
                <a:cs typeface="Verdana"/>
              </a:rPr>
              <a:t>•при </a:t>
            </a:r>
            <a:r>
              <a:rPr sz="1400" spc="-5" dirty="0">
                <a:latin typeface="Verdana"/>
                <a:cs typeface="Verdana"/>
              </a:rPr>
              <a:t>частния </a:t>
            </a:r>
            <a:r>
              <a:rPr sz="1400" dirty="0">
                <a:latin typeface="Verdana"/>
                <a:cs typeface="Verdana"/>
              </a:rPr>
              <a:t>сектор - основна цел на организациите е</a:t>
            </a:r>
            <a:r>
              <a:rPr sz="1400" spc="-1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печалба</a:t>
            </a:r>
          </a:p>
          <a:p>
            <a:pPr marL="12700" marR="5080">
              <a:lnSpc>
                <a:spcPct val="100000"/>
              </a:lnSpc>
              <a:spcBef>
                <a:spcPts val="335"/>
              </a:spcBef>
            </a:pPr>
            <a:r>
              <a:rPr sz="1400" spc="-5" dirty="0">
                <a:latin typeface="Verdana"/>
                <a:cs typeface="Verdana"/>
              </a:rPr>
              <a:t>•в третия </a:t>
            </a:r>
            <a:r>
              <a:rPr sz="1400" dirty="0">
                <a:latin typeface="Verdana"/>
                <a:cs typeface="Verdana"/>
              </a:rPr>
              <a:t>сектор - основната цел е подобряването на качеството на живот на </a:t>
            </a:r>
            <a:r>
              <a:rPr sz="1400" spc="-5" dirty="0">
                <a:latin typeface="Verdana"/>
                <a:cs typeface="Verdana"/>
              </a:rPr>
              <a:t>уязвими  групи </a:t>
            </a:r>
            <a:r>
              <a:rPr sz="1400" dirty="0">
                <a:latin typeface="Verdana"/>
                <a:cs typeface="Verdana"/>
              </a:rPr>
              <a:t>или социални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мисии.</a:t>
            </a: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2700" marR="887094">
              <a:lnSpc>
                <a:spcPct val="100000"/>
              </a:lnSpc>
            </a:pPr>
            <a:r>
              <a:rPr sz="1400" spc="-5" dirty="0">
                <a:latin typeface="Verdana"/>
                <a:cs typeface="Verdana"/>
              </a:rPr>
              <a:t>Тук </a:t>
            </a:r>
            <a:r>
              <a:rPr sz="1400" dirty="0">
                <a:latin typeface="Verdana"/>
                <a:cs typeface="Verdana"/>
              </a:rPr>
              <a:t>се включват доброволчеството, дарителството, дейността на </a:t>
            </a:r>
            <a:r>
              <a:rPr sz="1400" spc="-5" dirty="0">
                <a:latin typeface="Verdana"/>
                <a:cs typeface="Verdana"/>
              </a:rPr>
              <a:t>социалните  предприятия,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кооперациите.</a:t>
            </a:r>
          </a:p>
          <a:p>
            <a:pPr marL="12700" marR="215265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В българските условия към </a:t>
            </a:r>
            <a:r>
              <a:rPr sz="1400" spc="-5" dirty="0">
                <a:latin typeface="Verdana"/>
                <a:cs typeface="Verdana"/>
              </a:rPr>
              <a:t>социалния </a:t>
            </a:r>
            <a:r>
              <a:rPr sz="1400" dirty="0">
                <a:latin typeface="Verdana"/>
                <a:cs typeface="Verdana"/>
              </a:rPr>
              <a:t>сектор се отнася и т.нар. временна заетост,  </a:t>
            </a:r>
            <a:r>
              <a:rPr sz="1400" spc="-5" dirty="0">
                <a:latin typeface="Verdana"/>
                <a:cs typeface="Verdana"/>
              </a:rPr>
              <a:t>която </a:t>
            </a:r>
            <a:r>
              <a:rPr sz="1400" dirty="0">
                <a:latin typeface="Verdana"/>
                <a:cs typeface="Verdana"/>
              </a:rPr>
              <a:t>се предлага на дълготрайно </a:t>
            </a:r>
            <a:r>
              <a:rPr sz="1400" spc="-5" dirty="0">
                <a:latin typeface="Verdana"/>
                <a:cs typeface="Verdana"/>
              </a:rPr>
              <a:t>безработни </a:t>
            </a:r>
            <a:r>
              <a:rPr sz="1400" dirty="0">
                <a:latin typeface="Verdana"/>
                <a:cs typeface="Verdana"/>
              </a:rPr>
              <a:t>лица с цел </a:t>
            </a:r>
            <a:r>
              <a:rPr sz="1400" spc="-5" dirty="0">
                <a:latin typeface="Verdana"/>
                <a:cs typeface="Verdana"/>
              </a:rPr>
              <a:t>адаптиране </a:t>
            </a:r>
            <a:r>
              <a:rPr sz="1400" dirty="0">
                <a:latin typeface="Verdana"/>
                <a:cs typeface="Verdana"/>
              </a:rPr>
              <a:t>и последващо  </a:t>
            </a:r>
            <a:r>
              <a:rPr sz="1400" spc="-5" dirty="0">
                <a:latin typeface="Verdana"/>
                <a:cs typeface="Verdana"/>
              </a:rPr>
              <a:t>преминаване </a:t>
            </a:r>
            <a:r>
              <a:rPr sz="1400" dirty="0">
                <a:latin typeface="Verdana"/>
                <a:cs typeface="Verdana"/>
              </a:rPr>
              <a:t>в </a:t>
            </a:r>
            <a:r>
              <a:rPr sz="1400" spc="-5" dirty="0">
                <a:latin typeface="Verdana"/>
                <a:cs typeface="Verdana"/>
              </a:rPr>
              <a:t>частния </a:t>
            </a:r>
            <a:r>
              <a:rPr sz="1400" dirty="0">
                <a:latin typeface="Verdana"/>
                <a:cs typeface="Verdana"/>
              </a:rPr>
              <a:t>сектор на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икономиката.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03.12.2019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31140" y="1100073"/>
            <a:ext cx="8580120" cy="35528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01980">
              <a:lnSpc>
                <a:spcPct val="100000"/>
              </a:lnSpc>
              <a:spcBef>
                <a:spcPts val="95"/>
              </a:spcBef>
              <a:buSzPct val="92307"/>
              <a:buChar char="•"/>
              <a:tabLst>
                <a:tab pos="103505" algn="l"/>
              </a:tabLst>
            </a:pPr>
            <a:r>
              <a:rPr sz="1300" spc="-5" dirty="0">
                <a:latin typeface="Verdana"/>
                <a:cs typeface="Verdana"/>
              </a:rPr>
              <a:t>Част от социалната </a:t>
            </a:r>
            <a:r>
              <a:rPr sz="1300" spc="-10" dirty="0">
                <a:latin typeface="Verdana"/>
                <a:cs typeface="Verdana"/>
              </a:rPr>
              <a:t>икономика </a:t>
            </a:r>
            <a:r>
              <a:rPr sz="1300" spc="-5" dirty="0">
                <a:latin typeface="Verdana"/>
                <a:cs typeface="Verdana"/>
              </a:rPr>
              <a:t>са всички видове предприятия, които </a:t>
            </a:r>
            <a:r>
              <a:rPr sz="1300" spc="-10" dirty="0">
                <a:latin typeface="Verdana"/>
                <a:cs typeface="Verdana"/>
              </a:rPr>
              <a:t>имат </a:t>
            </a:r>
            <a:r>
              <a:rPr sz="1300" spc="-5" dirty="0">
                <a:latin typeface="Verdana"/>
                <a:cs typeface="Verdana"/>
              </a:rPr>
              <a:t>социални цели,  </a:t>
            </a:r>
            <a:r>
              <a:rPr sz="1300" spc="-10" dirty="0">
                <a:latin typeface="Verdana"/>
                <a:cs typeface="Verdana"/>
              </a:rPr>
              <a:t>например:</a:t>
            </a:r>
            <a:endParaRPr sz="1300">
              <a:latin typeface="Verdana"/>
              <a:cs typeface="Verdana"/>
            </a:endParaRPr>
          </a:p>
          <a:p>
            <a:pPr marL="144780" indent="-132715">
              <a:lnSpc>
                <a:spcPct val="100000"/>
              </a:lnSpc>
              <a:spcBef>
                <a:spcPts val="315"/>
              </a:spcBef>
              <a:buChar char="-"/>
              <a:tabLst>
                <a:tab pos="145415" algn="l"/>
              </a:tabLst>
            </a:pPr>
            <a:r>
              <a:rPr sz="1300" spc="-5" dirty="0">
                <a:latin typeface="Verdana"/>
                <a:cs typeface="Verdana"/>
              </a:rPr>
              <a:t>кооперации,</a:t>
            </a:r>
            <a:endParaRPr sz="1300">
              <a:latin typeface="Verdana"/>
              <a:cs typeface="Verdana"/>
            </a:endParaRPr>
          </a:p>
          <a:p>
            <a:pPr marL="144780" indent="-132715">
              <a:lnSpc>
                <a:spcPct val="100000"/>
              </a:lnSpc>
              <a:spcBef>
                <a:spcPts val="310"/>
              </a:spcBef>
              <a:buChar char="-"/>
              <a:tabLst>
                <a:tab pos="145415" algn="l"/>
              </a:tabLst>
            </a:pPr>
            <a:r>
              <a:rPr sz="1300" spc="-10" dirty="0">
                <a:latin typeface="Verdana"/>
                <a:cs typeface="Verdana"/>
              </a:rPr>
              <a:t>местни </a:t>
            </a:r>
            <a:r>
              <a:rPr sz="1300" spc="-5" dirty="0">
                <a:latin typeface="Verdana"/>
                <a:cs typeface="Verdana"/>
              </a:rPr>
              <a:t>самоподпомагащи се предприятия </a:t>
            </a:r>
            <a:r>
              <a:rPr sz="1300" spc="-10" dirty="0">
                <a:latin typeface="Verdana"/>
                <a:cs typeface="Verdana"/>
              </a:rPr>
              <a:t>или</a:t>
            </a:r>
            <a:r>
              <a:rPr sz="1300" spc="130" dirty="0">
                <a:latin typeface="Verdana"/>
                <a:cs typeface="Verdana"/>
              </a:rPr>
              <a:t> </a:t>
            </a:r>
            <a:r>
              <a:rPr sz="1300" spc="-10" dirty="0">
                <a:latin typeface="Verdana"/>
                <a:cs typeface="Verdana"/>
              </a:rPr>
              <a:t>групи,</a:t>
            </a:r>
            <a:endParaRPr sz="1300">
              <a:latin typeface="Verdana"/>
              <a:cs typeface="Verdana"/>
            </a:endParaRPr>
          </a:p>
          <a:p>
            <a:pPr marL="144780" indent="-132715">
              <a:lnSpc>
                <a:spcPct val="100000"/>
              </a:lnSpc>
              <a:spcBef>
                <a:spcPts val="315"/>
              </a:spcBef>
              <a:buChar char="-"/>
              <a:tabLst>
                <a:tab pos="145415" algn="l"/>
              </a:tabLst>
            </a:pPr>
            <a:r>
              <a:rPr sz="1300" spc="-5" dirty="0">
                <a:latin typeface="Verdana"/>
                <a:cs typeface="Verdana"/>
              </a:rPr>
              <a:t>асоциации,</a:t>
            </a:r>
            <a:endParaRPr sz="1300">
              <a:latin typeface="Verdana"/>
              <a:cs typeface="Verdana"/>
            </a:endParaRPr>
          </a:p>
          <a:p>
            <a:pPr marL="144780" indent="-132715">
              <a:lnSpc>
                <a:spcPct val="100000"/>
              </a:lnSpc>
              <a:spcBef>
                <a:spcPts val="310"/>
              </a:spcBef>
              <a:buChar char="-"/>
              <a:tabLst>
                <a:tab pos="145415" algn="l"/>
              </a:tabLst>
            </a:pPr>
            <a:r>
              <a:rPr sz="1300" spc="-5" dirty="0">
                <a:latin typeface="Verdana"/>
                <a:cs typeface="Verdana"/>
              </a:rPr>
              <a:t>взаимоспомагателни</a:t>
            </a:r>
            <a:r>
              <a:rPr sz="1300" spc="35" dirty="0">
                <a:latin typeface="Verdana"/>
                <a:cs typeface="Verdana"/>
              </a:rPr>
              <a:t> </a:t>
            </a:r>
            <a:r>
              <a:rPr sz="1300" spc="-5" dirty="0">
                <a:latin typeface="Verdana"/>
                <a:cs typeface="Verdana"/>
              </a:rPr>
              <a:t>дружества,</a:t>
            </a:r>
            <a:endParaRPr sz="1300">
              <a:latin typeface="Verdana"/>
              <a:cs typeface="Verdana"/>
            </a:endParaRPr>
          </a:p>
          <a:p>
            <a:pPr marL="144780" indent="-132715">
              <a:lnSpc>
                <a:spcPct val="100000"/>
              </a:lnSpc>
              <a:spcBef>
                <a:spcPts val="315"/>
              </a:spcBef>
              <a:buChar char="-"/>
              <a:tabLst>
                <a:tab pos="145415" algn="l"/>
              </a:tabLst>
            </a:pPr>
            <a:r>
              <a:rPr sz="1300" spc="-5" dirty="0">
                <a:latin typeface="Verdana"/>
                <a:cs typeface="Verdana"/>
              </a:rPr>
              <a:t>фондации,</a:t>
            </a:r>
            <a:endParaRPr sz="1300">
              <a:latin typeface="Verdana"/>
              <a:cs typeface="Verdana"/>
            </a:endParaRPr>
          </a:p>
          <a:p>
            <a:pPr marL="144780" indent="-132715">
              <a:lnSpc>
                <a:spcPct val="100000"/>
              </a:lnSpc>
              <a:spcBef>
                <a:spcPts val="310"/>
              </a:spcBef>
              <a:buChar char="-"/>
              <a:tabLst>
                <a:tab pos="145415" algn="l"/>
              </a:tabLst>
            </a:pPr>
            <a:r>
              <a:rPr sz="1300" spc="-10" dirty="0">
                <a:latin typeface="Verdana"/>
                <a:cs typeface="Verdana"/>
              </a:rPr>
              <a:t>сдружения </a:t>
            </a:r>
            <a:r>
              <a:rPr sz="1300" spc="-5" dirty="0">
                <a:latin typeface="Verdana"/>
                <a:cs typeface="Verdana"/>
              </a:rPr>
              <a:t>и</a:t>
            </a:r>
            <a:r>
              <a:rPr sz="1300" spc="75" dirty="0">
                <a:latin typeface="Verdana"/>
                <a:cs typeface="Verdana"/>
              </a:rPr>
              <a:t> </a:t>
            </a:r>
            <a:r>
              <a:rPr sz="1300" spc="-5" dirty="0">
                <a:latin typeface="Verdana"/>
                <a:cs typeface="Verdana"/>
              </a:rPr>
              <a:t>др.</a:t>
            </a:r>
            <a:endParaRPr sz="1300">
              <a:latin typeface="Verdana"/>
              <a:cs typeface="Verdana"/>
            </a:endParaRPr>
          </a:p>
          <a:p>
            <a:pPr marL="12700" marR="168275">
              <a:lnSpc>
                <a:spcPct val="100000"/>
              </a:lnSpc>
              <a:spcBef>
                <a:spcPts val="315"/>
              </a:spcBef>
              <a:buSzPct val="92307"/>
              <a:buChar char="•"/>
              <a:tabLst>
                <a:tab pos="103505" algn="l"/>
              </a:tabLst>
            </a:pPr>
            <a:r>
              <a:rPr sz="1300" spc="-5" dirty="0">
                <a:latin typeface="Verdana"/>
                <a:cs typeface="Verdana"/>
              </a:rPr>
              <a:t>В концепцията </a:t>
            </a:r>
            <a:r>
              <a:rPr sz="1300" spc="-10" dirty="0">
                <a:latin typeface="Verdana"/>
                <a:cs typeface="Verdana"/>
              </a:rPr>
              <a:t>изрично </a:t>
            </a:r>
            <a:r>
              <a:rPr sz="1300" spc="-5" dirty="0">
                <a:latin typeface="Verdana"/>
                <a:cs typeface="Verdana"/>
              </a:rPr>
              <a:t>са посочени като социални предприятия и </a:t>
            </a:r>
            <a:r>
              <a:rPr sz="1300" spc="-10" dirty="0">
                <a:latin typeface="Verdana"/>
                <a:cs typeface="Verdana"/>
              </a:rPr>
              <a:t>регистрираните </a:t>
            </a:r>
            <a:r>
              <a:rPr sz="1300" spc="-5" dirty="0">
                <a:latin typeface="Verdana"/>
                <a:cs typeface="Verdana"/>
              </a:rPr>
              <a:t>по </a:t>
            </a:r>
            <a:r>
              <a:rPr sz="1300" spc="-10" dirty="0">
                <a:latin typeface="Verdana"/>
                <a:cs typeface="Verdana"/>
              </a:rPr>
              <a:t>ЗЮЛНЦ  </a:t>
            </a:r>
            <a:r>
              <a:rPr sz="1300" spc="-5" dirty="0">
                <a:latin typeface="Verdana"/>
                <a:cs typeface="Verdana"/>
              </a:rPr>
              <a:t>НПО–та, които </a:t>
            </a:r>
            <a:r>
              <a:rPr sz="1300" spc="-10" dirty="0">
                <a:latin typeface="Verdana"/>
                <a:cs typeface="Verdana"/>
              </a:rPr>
              <a:t>развиват </a:t>
            </a:r>
            <a:r>
              <a:rPr sz="1300" spc="-5" dirty="0">
                <a:latin typeface="Verdana"/>
                <a:cs typeface="Verdana"/>
              </a:rPr>
              <a:t>стопанска дейност с </a:t>
            </a:r>
            <a:r>
              <a:rPr sz="1300" spc="-10" dirty="0">
                <a:latin typeface="Verdana"/>
                <a:cs typeface="Verdana"/>
              </a:rPr>
              <a:t>изразен социален </a:t>
            </a:r>
            <a:r>
              <a:rPr sz="1300" spc="-5" dirty="0">
                <a:latin typeface="Verdana"/>
                <a:cs typeface="Verdana"/>
              </a:rPr>
              <a:t>ефект по отношение на уязвими  </a:t>
            </a:r>
            <a:r>
              <a:rPr sz="1300" spc="-10" dirty="0">
                <a:latin typeface="Verdana"/>
                <a:cs typeface="Verdana"/>
              </a:rPr>
              <a:t>групи </a:t>
            </a:r>
            <a:r>
              <a:rPr sz="1300" spc="-5" dirty="0">
                <a:latin typeface="Verdana"/>
                <a:cs typeface="Verdana"/>
              </a:rPr>
              <a:t>– като това включва подобряване на жизненото </a:t>
            </a:r>
            <a:r>
              <a:rPr sz="1300" spc="-10" dirty="0">
                <a:latin typeface="Verdana"/>
                <a:cs typeface="Verdana"/>
              </a:rPr>
              <a:t>им равнище, трудова </a:t>
            </a:r>
            <a:r>
              <a:rPr sz="1300" spc="-5" dirty="0">
                <a:latin typeface="Verdana"/>
                <a:cs typeface="Verdana"/>
              </a:rPr>
              <a:t>заетост, услуги </a:t>
            </a:r>
            <a:r>
              <a:rPr sz="1300" spc="-10" dirty="0">
                <a:latin typeface="Verdana"/>
                <a:cs typeface="Verdana"/>
              </a:rPr>
              <a:t>или  </a:t>
            </a:r>
            <a:r>
              <a:rPr sz="1300" spc="-5" dirty="0">
                <a:latin typeface="Verdana"/>
                <a:cs typeface="Verdana"/>
              </a:rPr>
              <a:t>други форми на подкрепа, целящи активното им социално</a:t>
            </a:r>
            <a:r>
              <a:rPr sz="1300" spc="145" dirty="0">
                <a:latin typeface="Verdana"/>
                <a:cs typeface="Verdana"/>
              </a:rPr>
              <a:t> </a:t>
            </a:r>
            <a:r>
              <a:rPr sz="1300" spc="-5" dirty="0">
                <a:latin typeface="Verdana"/>
                <a:cs typeface="Verdana"/>
              </a:rPr>
              <a:t>включване.</a:t>
            </a:r>
            <a:endParaRPr sz="13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315"/>
              </a:spcBef>
              <a:buSzPct val="92307"/>
              <a:buChar char="•"/>
              <a:tabLst>
                <a:tab pos="103505" algn="l"/>
              </a:tabLst>
            </a:pPr>
            <a:r>
              <a:rPr sz="1300" spc="-10" dirty="0">
                <a:latin typeface="Verdana"/>
                <a:cs typeface="Verdana"/>
              </a:rPr>
              <a:t>Насърчаване възможностите </a:t>
            </a:r>
            <a:r>
              <a:rPr sz="1300" spc="-5" dirty="0">
                <a:latin typeface="Verdana"/>
                <a:cs typeface="Verdana"/>
              </a:rPr>
              <a:t>за заетост и кариерно </a:t>
            </a:r>
            <a:r>
              <a:rPr sz="1300" spc="-10" dirty="0">
                <a:latin typeface="Verdana"/>
                <a:cs typeface="Verdana"/>
              </a:rPr>
              <a:t>развитие </a:t>
            </a:r>
            <a:r>
              <a:rPr sz="1300" spc="-5" dirty="0">
                <a:latin typeface="Verdana"/>
                <a:cs typeface="Verdana"/>
              </a:rPr>
              <a:t>за хора </a:t>
            </a:r>
            <a:r>
              <a:rPr sz="1300" spc="-10" dirty="0">
                <a:latin typeface="Verdana"/>
                <a:cs typeface="Verdana"/>
              </a:rPr>
              <a:t>без работа, </a:t>
            </a:r>
            <a:r>
              <a:rPr sz="1300" spc="-5" dirty="0">
                <a:latin typeface="Verdana"/>
                <a:cs typeface="Verdana"/>
              </a:rPr>
              <a:t>с увреждания и  други, както и съдействие </a:t>
            </a:r>
            <a:r>
              <a:rPr sz="1300" spc="-10" dirty="0">
                <a:latin typeface="Verdana"/>
                <a:cs typeface="Verdana"/>
              </a:rPr>
              <a:t>при </a:t>
            </a:r>
            <a:r>
              <a:rPr sz="1300" spc="-5" dirty="0">
                <a:latin typeface="Verdana"/>
                <a:cs typeface="Verdana"/>
              </a:rPr>
              <a:t>намирането/завръщането на</a:t>
            </a:r>
            <a:r>
              <a:rPr sz="1300" spc="200" dirty="0">
                <a:latin typeface="Verdana"/>
                <a:cs typeface="Verdana"/>
              </a:rPr>
              <a:t> </a:t>
            </a:r>
            <a:r>
              <a:rPr sz="1300" spc="-5" dirty="0">
                <a:latin typeface="Verdana"/>
                <a:cs typeface="Verdana"/>
              </a:rPr>
              <a:t>работа;</a:t>
            </a:r>
            <a:endParaRPr sz="1300">
              <a:latin typeface="Verdana"/>
              <a:cs typeface="Verdana"/>
            </a:endParaRPr>
          </a:p>
          <a:p>
            <a:pPr marL="12700" marR="657860">
              <a:lnSpc>
                <a:spcPct val="100000"/>
              </a:lnSpc>
              <a:spcBef>
                <a:spcPts val="310"/>
              </a:spcBef>
              <a:buSzPct val="92307"/>
              <a:buChar char="•"/>
              <a:tabLst>
                <a:tab pos="103505" algn="l"/>
              </a:tabLst>
            </a:pPr>
            <a:r>
              <a:rPr sz="1300" spc="-10" dirty="0">
                <a:latin typeface="Verdana"/>
                <a:cs typeface="Verdana"/>
              </a:rPr>
              <a:t>Насърчаване възможностите </a:t>
            </a:r>
            <a:r>
              <a:rPr sz="1300" spc="-5" dirty="0">
                <a:latin typeface="Verdana"/>
                <a:cs typeface="Verdana"/>
              </a:rPr>
              <a:t>за самостоятелна заетост, предприемачество, стартиране </a:t>
            </a:r>
            <a:r>
              <a:rPr sz="1300" spc="-10" dirty="0">
                <a:latin typeface="Verdana"/>
                <a:cs typeface="Verdana"/>
              </a:rPr>
              <a:t>на  </a:t>
            </a:r>
            <a:r>
              <a:rPr sz="1300" spc="-5" dirty="0">
                <a:latin typeface="Verdana"/>
                <a:cs typeface="Verdana"/>
              </a:rPr>
              <a:t>самостоятелен</a:t>
            </a:r>
            <a:r>
              <a:rPr sz="1300" spc="15" dirty="0">
                <a:latin typeface="Verdana"/>
                <a:cs typeface="Verdana"/>
              </a:rPr>
              <a:t> </a:t>
            </a:r>
            <a:r>
              <a:rPr sz="1300" spc="-10" dirty="0">
                <a:latin typeface="Verdana"/>
                <a:cs typeface="Verdana"/>
              </a:rPr>
              <a:t>бизнес.</a:t>
            </a:r>
            <a:endParaRPr sz="13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 03.10.2019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0491" y="1530858"/>
            <a:ext cx="7916545" cy="271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27990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Verdana"/>
                <a:cs typeface="Verdana"/>
              </a:rPr>
              <a:t>ПРИМЕРИ </a:t>
            </a:r>
            <a:r>
              <a:rPr sz="1600" b="1" spc="-5" dirty="0">
                <a:latin typeface="Verdana"/>
                <a:cs typeface="Verdana"/>
              </a:rPr>
              <a:t>ЗА </a:t>
            </a:r>
            <a:r>
              <a:rPr sz="1600" b="1" spc="-10" dirty="0">
                <a:latin typeface="Verdana"/>
                <a:cs typeface="Verdana"/>
              </a:rPr>
              <a:t>СОЦИАЛНО</a:t>
            </a:r>
            <a:r>
              <a:rPr sz="1600" b="1" spc="45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ПРЕДПРИЕМАЧЕСТВО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550" dirty="0">
              <a:latin typeface="Times New Roman"/>
              <a:cs typeface="Times New Roman"/>
            </a:endParaRPr>
          </a:p>
          <a:p>
            <a:pPr marL="200025" indent="-187960">
              <a:lnSpc>
                <a:spcPct val="100000"/>
              </a:lnSpc>
              <a:spcBef>
                <a:spcPts val="5"/>
              </a:spcBef>
              <a:buChar char="•"/>
              <a:tabLst>
                <a:tab pos="200660" algn="l"/>
              </a:tabLst>
            </a:pPr>
            <a:r>
              <a:rPr sz="1400" b="1" dirty="0">
                <a:latin typeface="Verdana"/>
                <a:cs typeface="Verdana"/>
              </a:rPr>
              <a:t>ПРОИЗВОДСТВЕНИ </a:t>
            </a:r>
            <a:r>
              <a:rPr sz="1400" b="1" spc="-5" dirty="0">
                <a:latin typeface="Verdana"/>
                <a:cs typeface="Verdana"/>
              </a:rPr>
              <a:t>ПРЕДПРИЯТИЯ </a:t>
            </a:r>
            <a:r>
              <a:rPr sz="1400" b="1" dirty="0">
                <a:latin typeface="Verdana"/>
                <a:cs typeface="Verdana"/>
              </a:rPr>
              <a:t>НА УЯЗВИМИ ГРУПИ </a:t>
            </a:r>
            <a:r>
              <a:rPr sz="1400" b="1" spc="-5" dirty="0">
                <a:latin typeface="Verdana"/>
                <a:cs typeface="Verdana"/>
              </a:rPr>
              <a:t>ОТ</a:t>
            </a:r>
            <a:r>
              <a:rPr sz="1400" b="1" spc="-15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ХОРА;</a:t>
            </a:r>
            <a:endParaRPr sz="1400" dirty="0">
              <a:latin typeface="Verdana"/>
              <a:cs typeface="Verdana"/>
            </a:endParaRPr>
          </a:p>
          <a:p>
            <a:pPr marL="200025" indent="-187960">
              <a:lnSpc>
                <a:spcPct val="100000"/>
              </a:lnSpc>
              <a:spcBef>
                <a:spcPts val="335"/>
              </a:spcBef>
              <a:buChar char="•"/>
              <a:tabLst>
                <a:tab pos="200660" algn="l"/>
              </a:tabLst>
            </a:pPr>
            <a:r>
              <a:rPr sz="1400" b="1" spc="-5" dirty="0">
                <a:latin typeface="Verdana"/>
                <a:cs typeface="Verdana"/>
              </a:rPr>
              <a:t>КООПЕРАЦИИ </a:t>
            </a:r>
            <a:r>
              <a:rPr sz="1400" b="1" dirty="0">
                <a:latin typeface="Verdana"/>
                <a:cs typeface="Verdana"/>
              </a:rPr>
              <a:t>С </a:t>
            </a:r>
            <a:r>
              <a:rPr sz="1400" b="1" spc="-5" dirty="0">
                <a:latin typeface="Verdana"/>
                <a:cs typeface="Verdana"/>
              </a:rPr>
              <a:t>ЦЕЛ СЪЗДАВАНЕ </a:t>
            </a:r>
            <a:r>
              <a:rPr sz="1400" b="1" dirty="0">
                <a:latin typeface="Verdana"/>
                <a:cs typeface="Verdana"/>
              </a:rPr>
              <a:t>НА ЗАЕТОСТ В СЕЛСКИТЕ</a:t>
            </a:r>
            <a:r>
              <a:rPr sz="1400" b="1" spc="-15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РЕГИОНИ;</a:t>
            </a:r>
            <a:endParaRPr sz="1400" dirty="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335"/>
              </a:spcBef>
              <a:buChar char="•"/>
              <a:tabLst>
                <a:tab pos="200660" algn="l"/>
              </a:tabLst>
            </a:pPr>
            <a:r>
              <a:rPr sz="1400" b="1" dirty="0">
                <a:latin typeface="Verdana"/>
                <a:cs typeface="Verdana"/>
              </a:rPr>
              <a:t>ПОДПОМАГАНЕ НА УЯЗВИМИ ГРУПИ </a:t>
            </a:r>
            <a:r>
              <a:rPr sz="1400" b="1" spc="-5" dirty="0">
                <a:latin typeface="Verdana"/>
                <a:cs typeface="Verdana"/>
              </a:rPr>
              <a:t>ОТ ХОРА /ДЕЦА, </a:t>
            </a:r>
            <a:r>
              <a:rPr sz="1400" b="1" dirty="0">
                <a:latin typeface="Verdana"/>
                <a:cs typeface="Verdana"/>
              </a:rPr>
              <a:t>ВЪЗРАСТНИ,</a:t>
            </a:r>
            <a:r>
              <a:rPr sz="1400" b="1" spc="-15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БОЛНИ,  СОЦИАЛНО СЛАБИ, ИЗОСТАВЕНИ И ДР.</a:t>
            </a:r>
            <a:r>
              <a:rPr sz="1400" b="1" spc="-12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ГРУПИ/</a:t>
            </a:r>
            <a:endParaRPr sz="1400" dirty="0">
              <a:latin typeface="Verdana"/>
              <a:cs typeface="Verdana"/>
            </a:endParaRPr>
          </a:p>
          <a:p>
            <a:pPr marL="200025" indent="-187960">
              <a:lnSpc>
                <a:spcPct val="100000"/>
              </a:lnSpc>
              <a:spcBef>
                <a:spcPts val="340"/>
              </a:spcBef>
              <a:buChar char="•"/>
              <a:tabLst>
                <a:tab pos="200660" algn="l"/>
              </a:tabLst>
            </a:pPr>
            <a:r>
              <a:rPr sz="1400" b="1" dirty="0">
                <a:latin typeface="Verdana"/>
                <a:cs typeface="Verdana"/>
              </a:rPr>
              <a:t>СТРУКТУРИ, </a:t>
            </a:r>
            <a:r>
              <a:rPr sz="1400" b="1" spc="-5" dirty="0">
                <a:latin typeface="Verdana"/>
                <a:cs typeface="Verdana"/>
              </a:rPr>
              <a:t>ПРЕДОСТАВЯЩИ ОБРАЗОВАТЕЛНИ</a:t>
            </a:r>
            <a:r>
              <a:rPr sz="1400" b="1" spc="-12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УСЛУГИ;</a:t>
            </a:r>
            <a:endParaRPr sz="1400" dirty="0">
              <a:latin typeface="Verdana"/>
              <a:cs typeface="Verdana"/>
            </a:endParaRPr>
          </a:p>
          <a:p>
            <a:pPr marL="200025" indent="-187960">
              <a:lnSpc>
                <a:spcPct val="100000"/>
              </a:lnSpc>
              <a:spcBef>
                <a:spcPts val="335"/>
              </a:spcBef>
              <a:buChar char="•"/>
              <a:tabLst>
                <a:tab pos="200660" algn="l"/>
              </a:tabLst>
            </a:pPr>
            <a:r>
              <a:rPr sz="1400" b="1" dirty="0">
                <a:latin typeface="Verdana"/>
                <a:cs typeface="Verdana"/>
              </a:rPr>
              <a:t>СОЦИАЛНИ ТЪРГОВСКИ</a:t>
            </a:r>
            <a:r>
              <a:rPr sz="1400" b="1" spc="-6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ОБЕКТИ</a:t>
            </a:r>
            <a:endParaRPr sz="1400" dirty="0">
              <a:latin typeface="Verdana"/>
              <a:cs typeface="Verdana"/>
            </a:endParaRPr>
          </a:p>
          <a:p>
            <a:pPr marL="200025" indent="-187960">
              <a:lnSpc>
                <a:spcPct val="100000"/>
              </a:lnSpc>
              <a:spcBef>
                <a:spcPts val="335"/>
              </a:spcBef>
              <a:buChar char="•"/>
              <a:tabLst>
                <a:tab pos="200660" algn="l"/>
              </a:tabLst>
            </a:pPr>
            <a:r>
              <a:rPr sz="1400" b="1" spc="-5" dirty="0">
                <a:latin typeface="Verdana"/>
                <a:cs typeface="Verdana"/>
              </a:rPr>
              <a:t>НЕМЕДИЦИНСКИ </a:t>
            </a:r>
            <a:r>
              <a:rPr sz="1400" b="1" dirty="0">
                <a:latin typeface="Verdana"/>
                <a:cs typeface="Verdana"/>
              </a:rPr>
              <a:t>ЗДРАВНИ</a:t>
            </a:r>
            <a:r>
              <a:rPr sz="1400" b="1" spc="-50" dirty="0">
                <a:latin typeface="Verdana"/>
                <a:cs typeface="Verdana"/>
              </a:rPr>
              <a:t> </a:t>
            </a:r>
            <a:r>
              <a:rPr sz="1400" b="1" spc="-5" dirty="0">
                <a:latin typeface="Verdana"/>
                <a:cs typeface="Verdana"/>
              </a:rPr>
              <a:t>ЗАВЕДЕНИЯ</a:t>
            </a:r>
            <a:endParaRPr sz="1400" dirty="0">
              <a:latin typeface="Verdana"/>
              <a:cs typeface="Verdana"/>
            </a:endParaRPr>
          </a:p>
          <a:p>
            <a:pPr marL="200025" indent="-187960">
              <a:lnSpc>
                <a:spcPct val="100000"/>
              </a:lnSpc>
              <a:spcBef>
                <a:spcPts val="335"/>
              </a:spcBef>
              <a:buChar char="•"/>
              <a:tabLst>
                <a:tab pos="200660" algn="l"/>
              </a:tabLst>
            </a:pPr>
            <a:r>
              <a:rPr sz="1400" b="1" dirty="0">
                <a:latin typeface="Verdana"/>
                <a:cs typeface="Verdana"/>
              </a:rPr>
              <a:t>СТРУКТУРИ, </a:t>
            </a:r>
            <a:r>
              <a:rPr sz="1400" b="1" spc="-5" dirty="0">
                <a:latin typeface="Verdana"/>
                <a:cs typeface="Verdana"/>
              </a:rPr>
              <a:t>ПРЕДОСТАВЯЩИ </a:t>
            </a:r>
            <a:r>
              <a:rPr sz="1400" b="1" dirty="0">
                <a:latin typeface="Verdana"/>
                <a:cs typeface="Verdana"/>
              </a:rPr>
              <a:t>УСЛУГИ </a:t>
            </a:r>
            <a:r>
              <a:rPr sz="1400" b="1" spc="-5" dirty="0">
                <a:latin typeface="Verdana"/>
                <a:cs typeface="Verdana"/>
              </a:rPr>
              <a:t>ОТ</a:t>
            </a:r>
            <a:r>
              <a:rPr sz="1400" b="1" spc="-105" dirty="0">
                <a:latin typeface="Verdana"/>
                <a:cs typeface="Verdana"/>
              </a:rPr>
              <a:t> </a:t>
            </a:r>
            <a:r>
              <a:rPr sz="1400" b="1" spc="-5" dirty="0">
                <a:latin typeface="Verdana"/>
                <a:cs typeface="Verdana"/>
              </a:rPr>
              <a:t>ДОБРОВОЛЦИ;</a:t>
            </a:r>
            <a:endParaRPr sz="1400" dirty="0">
              <a:latin typeface="Verdana"/>
              <a:cs typeface="Verdana"/>
            </a:endParaRPr>
          </a:p>
          <a:p>
            <a:pPr marL="200025" indent="-187960">
              <a:lnSpc>
                <a:spcPct val="100000"/>
              </a:lnSpc>
              <a:spcBef>
                <a:spcPts val="340"/>
              </a:spcBef>
              <a:buChar char="•"/>
              <a:tabLst>
                <a:tab pos="200660" algn="l"/>
              </a:tabLst>
            </a:pPr>
            <a:r>
              <a:rPr sz="1400" b="1" dirty="0">
                <a:latin typeface="Verdana"/>
                <a:cs typeface="Verdana"/>
              </a:rPr>
              <a:t>ОТЕЦ ИВАН </a:t>
            </a:r>
            <a:r>
              <a:rPr sz="1400" b="1" spc="-5" dirty="0">
                <a:latin typeface="Verdana"/>
                <a:cs typeface="Verdana"/>
              </a:rPr>
              <a:t>ОТ </a:t>
            </a:r>
            <a:r>
              <a:rPr sz="1400" b="1" dirty="0">
                <a:latin typeface="Verdana"/>
                <a:cs typeface="Verdana"/>
              </a:rPr>
              <a:t>НОВИ</a:t>
            </a:r>
            <a:r>
              <a:rPr sz="1400" b="1" spc="-60" dirty="0">
                <a:latin typeface="Verdana"/>
                <a:cs typeface="Verdana"/>
              </a:rPr>
              <a:t> </a:t>
            </a:r>
            <a:r>
              <a:rPr sz="1400" b="1" spc="-5" dirty="0">
                <a:latin typeface="Verdana"/>
                <a:cs typeface="Verdana"/>
              </a:rPr>
              <a:t>ХАН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 03.12.2019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38404" y="2061159"/>
            <a:ext cx="8231505" cy="17335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48005" indent="-99060">
              <a:lnSpc>
                <a:spcPct val="100000"/>
              </a:lnSpc>
              <a:spcBef>
                <a:spcPts val="105"/>
              </a:spcBef>
              <a:buSzPct val="92857"/>
              <a:buChar char="•"/>
              <a:tabLst>
                <a:tab pos="548640" algn="l"/>
              </a:tabLst>
            </a:pPr>
            <a:r>
              <a:rPr sz="1400" spc="-5" dirty="0">
                <a:latin typeface="Verdana"/>
                <a:cs typeface="Verdana"/>
              </a:rPr>
              <a:t>Тази </a:t>
            </a:r>
            <a:r>
              <a:rPr sz="1400" dirty="0">
                <a:latin typeface="Verdana"/>
                <a:cs typeface="Verdana"/>
              </a:rPr>
              <a:t>подкрепа </a:t>
            </a:r>
            <a:r>
              <a:rPr sz="1400" spc="-5" dirty="0">
                <a:latin typeface="Verdana"/>
                <a:cs typeface="Verdana"/>
              </a:rPr>
              <a:t>приема разнообразни </a:t>
            </a:r>
            <a:r>
              <a:rPr sz="1400" dirty="0">
                <a:latin typeface="Verdana"/>
                <a:cs typeface="Verdana"/>
              </a:rPr>
              <a:t>форми. Тя </a:t>
            </a:r>
            <a:r>
              <a:rPr sz="1400" spc="-5" dirty="0">
                <a:latin typeface="Verdana"/>
                <a:cs typeface="Verdana"/>
              </a:rPr>
              <a:t>може </a:t>
            </a:r>
            <a:r>
              <a:rPr sz="1400" dirty="0">
                <a:latin typeface="Verdana"/>
                <a:cs typeface="Verdana"/>
              </a:rPr>
              <a:t>да включва обучение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в</a:t>
            </a:r>
            <a:endParaRPr sz="1400">
              <a:latin typeface="Verdana"/>
              <a:cs typeface="Verdana"/>
            </a:endParaRPr>
          </a:p>
          <a:p>
            <a:pPr marL="15240" marR="7620" algn="ctr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управленски умения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онези, които ще </a:t>
            </a:r>
            <a:r>
              <a:rPr sz="1400" spc="-5" dirty="0">
                <a:latin typeface="Verdana"/>
                <a:cs typeface="Verdana"/>
              </a:rPr>
              <a:t>ръководят предприятията, </a:t>
            </a:r>
            <a:r>
              <a:rPr sz="1400" dirty="0">
                <a:latin typeface="Verdana"/>
                <a:cs typeface="Verdana"/>
              </a:rPr>
              <a:t>предлагащо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умения  в областта на </a:t>
            </a:r>
            <a:r>
              <a:rPr sz="1400" spc="-5" dirty="0">
                <a:latin typeface="Verdana"/>
                <a:cs typeface="Verdana"/>
              </a:rPr>
              <a:t>човешките </a:t>
            </a:r>
            <a:r>
              <a:rPr sz="1400" dirty="0">
                <a:latin typeface="Verdana"/>
                <a:cs typeface="Verdana"/>
              </a:rPr>
              <a:t>ресурси, </a:t>
            </a:r>
            <a:r>
              <a:rPr sz="1400" spc="-5" dirty="0">
                <a:latin typeface="Verdana"/>
                <a:cs typeface="Verdana"/>
              </a:rPr>
              <a:t>трудовото </a:t>
            </a:r>
            <a:r>
              <a:rPr sz="1400" dirty="0">
                <a:latin typeface="Verdana"/>
                <a:cs typeface="Verdana"/>
              </a:rPr>
              <a:t>законодателство, </a:t>
            </a:r>
            <a:r>
              <a:rPr sz="1400" spc="-5" dirty="0">
                <a:latin typeface="Verdana"/>
                <a:cs typeface="Verdana"/>
              </a:rPr>
              <a:t>здравето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и</a:t>
            </a:r>
            <a:endParaRPr sz="1400">
              <a:latin typeface="Verdana"/>
              <a:cs typeface="Verdana"/>
            </a:endParaRPr>
          </a:p>
          <a:p>
            <a:pPr marL="12065" marR="5080" indent="635" algn="ctr">
              <a:lnSpc>
                <a:spcPct val="100000"/>
              </a:lnSpc>
            </a:pPr>
            <a:r>
              <a:rPr sz="1400" spc="-5" dirty="0">
                <a:latin typeface="Verdana"/>
                <a:cs typeface="Verdana"/>
              </a:rPr>
              <a:t>безопасността </a:t>
            </a:r>
            <a:r>
              <a:rPr sz="1400" dirty="0">
                <a:latin typeface="Verdana"/>
                <a:cs typeface="Verdana"/>
              </a:rPr>
              <a:t>и т.н. Или </a:t>
            </a:r>
            <a:r>
              <a:rPr sz="1400" spc="-5" dirty="0">
                <a:latin typeface="Verdana"/>
                <a:cs typeface="Verdana"/>
              </a:rPr>
              <a:t>може </a:t>
            </a:r>
            <a:r>
              <a:rPr sz="1400" dirty="0">
                <a:latin typeface="Verdana"/>
                <a:cs typeface="Verdana"/>
              </a:rPr>
              <a:t>да включва специфичните технически умения, от които  дадено предприятие се нуждае: познания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туристическия бизнес, умения </a:t>
            </a:r>
            <a:r>
              <a:rPr sz="1400" spc="-5" dirty="0">
                <a:latin typeface="Verdana"/>
                <a:cs typeface="Verdana"/>
              </a:rPr>
              <a:t>за  продажби </a:t>
            </a:r>
            <a:r>
              <a:rPr sz="1400" dirty="0">
                <a:latin typeface="Verdana"/>
                <a:cs typeface="Verdana"/>
              </a:rPr>
              <a:t>и маркетинг или умения и </a:t>
            </a:r>
            <a:r>
              <a:rPr sz="1400" spc="-5" dirty="0">
                <a:latin typeface="Verdana"/>
                <a:cs typeface="Verdana"/>
              </a:rPr>
              <a:t>знания за </a:t>
            </a:r>
            <a:r>
              <a:rPr sz="1400" dirty="0">
                <a:latin typeface="Verdana"/>
                <a:cs typeface="Verdana"/>
              </a:rPr>
              <a:t>консултиране на новосъздадени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фирми.</a:t>
            </a:r>
            <a:endParaRPr sz="1400">
              <a:latin typeface="Verdana"/>
              <a:cs typeface="Verdana"/>
            </a:endParaRPr>
          </a:p>
          <a:p>
            <a:pPr marL="257810" marR="249554" algn="ctr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Освен </a:t>
            </a:r>
            <a:r>
              <a:rPr sz="1400" spc="-5" dirty="0">
                <a:latin typeface="Verdana"/>
                <a:cs typeface="Verdana"/>
              </a:rPr>
              <a:t>това </a:t>
            </a:r>
            <a:r>
              <a:rPr sz="1400" dirty="0">
                <a:latin typeface="Verdana"/>
                <a:cs typeface="Verdana"/>
              </a:rPr>
              <a:t>ЕСФ подкрепя </a:t>
            </a:r>
            <a:r>
              <a:rPr sz="1400" spc="-5" dirty="0">
                <a:latin typeface="Verdana"/>
                <a:cs typeface="Verdana"/>
              </a:rPr>
              <a:t>социалните </a:t>
            </a:r>
            <a:r>
              <a:rPr sz="1400" dirty="0">
                <a:latin typeface="Verdana"/>
                <a:cs typeface="Verdana"/>
              </a:rPr>
              <a:t>предприятия при намирането на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финансова  подкрепа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дейностите им и </a:t>
            </a:r>
            <a:r>
              <a:rPr sz="1400" spc="-5" dirty="0">
                <a:latin typeface="Verdana"/>
                <a:cs typeface="Verdana"/>
              </a:rPr>
              <a:t>за гарантиране </a:t>
            </a:r>
            <a:r>
              <a:rPr sz="1400" dirty="0">
                <a:latin typeface="Verdana"/>
                <a:cs typeface="Verdana"/>
              </a:rPr>
              <a:t>на дългосрочната им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устойчивост.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  </a:t>
            </a:r>
            <a:r>
              <a:rPr spc="-85" dirty="0" smtClean="0"/>
              <a:t>03.1</a:t>
            </a:r>
            <a:r>
              <a:rPr lang="bg-BG" spc="-85" dirty="0" smtClean="0"/>
              <a:t>2</a:t>
            </a:r>
            <a:r>
              <a:rPr spc="-85" dirty="0" smtClean="0"/>
              <a:t>.2019 </a:t>
            </a:r>
            <a:r>
              <a:rPr lang="bg-BG" spc="-85" dirty="0" smtClean="0"/>
              <a:t>Симитли</a:t>
            </a:r>
            <a:endParaRPr spc="-7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80491" y="1152905"/>
            <a:ext cx="8209280" cy="3267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1877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Verdana"/>
                <a:cs typeface="Verdana"/>
              </a:rPr>
              <a:t>СОЦИАЛНИ ПРЕДПРИЯТИЯ, ДОСТАВЧИЦИ НА СОЦИАЛНИ</a:t>
            </a:r>
            <a:r>
              <a:rPr sz="1600" b="1" spc="225" dirty="0">
                <a:latin typeface="Verdana"/>
                <a:cs typeface="Verdana"/>
              </a:rPr>
              <a:t> </a:t>
            </a:r>
            <a:r>
              <a:rPr sz="1600" b="1" spc="-5" dirty="0">
                <a:latin typeface="Verdana"/>
                <a:cs typeface="Verdana"/>
              </a:rPr>
              <a:t>УСЛУГИ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>
              <a:latin typeface="Times New Roman"/>
              <a:cs typeface="Times New Roman"/>
            </a:endParaRPr>
          </a:p>
          <a:p>
            <a:pPr marL="139700" indent="-127635">
              <a:lnSpc>
                <a:spcPct val="100000"/>
              </a:lnSpc>
              <a:buSzPct val="92857"/>
              <a:buChar char="•"/>
              <a:tabLst>
                <a:tab pos="140335" algn="l"/>
              </a:tabLst>
            </a:pPr>
            <a:r>
              <a:rPr sz="1400" b="1" dirty="0">
                <a:latin typeface="Verdana"/>
                <a:cs typeface="Verdana"/>
              </a:rPr>
              <a:t>КАК СЕ ФИНАНСИРАТ</a:t>
            </a:r>
            <a:r>
              <a:rPr sz="1400" b="1" spc="-6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ТЕ?</a:t>
            </a:r>
            <a:endParaRPr sz="1400">
              <a:latin typeface="Verdana"/>
              <a:cs typeface="Verdana"/>
            </a:endParaRPr>
          </a:p>
          <a:p>
            <a:pPr marL="12700" marR="273050">
              <a:lnSpc>
                <a:spcPts val="1510"/>
              </a:lnSpc>
              <a:spcBef>
                <a:spcPts val="360"/>
              </a:spcBef>
            </a:pPr>
            <a:r>
              <a:rPr sz="1400" dirty="0">
                <a:latin typeface="Verdana"/>
                <a:cs typeface="Verdana"/>
              </a:rPr>
              <a:t>Основно условие е </a:t>
            </a:r>
            <a:r>
              <a:rPr sz="1400" spc="-5" dirty="0">
                <a:latin typeface="Verdana"/>
                <a:cs typeface="Verdana"/>
              </a:rPr>
              <a:t>доставчиците </a:t>
            </a:r>
            <a:r>
              <a:rPr sz="1400" dirty="0">
                <a:latin typeface="Verdana"/>
                <a:cs typeface="Verdana"/>
              </a:rPr>
              <a:t>на социални услуги да са вписани в </a:t>
            </a:r>
            <a:r>
              <a:rPr sz="1400" spc="-5" dirty="0">
                <a:latin typeface="Verdana"/>
                <a:cs typeface="Verdana"/>
              </a:rPr>
              <a:t>регистъра </a:t>
            </a:r>
            <a:r>
              <a:rPr sz="1400" dirty="0">
                <a:latin typeface="Verdana"/>
                <a:cs typeface="Verdana"/>
              </a:rPr>
              <a:t>към  Агенцията </a:t>
            </a:r>
            <a:r>
              <a:rPr sz="1400" spc="-5" dirty="0">
                <a:latin typeface="Verdana"/>
                <a:cs typeface="Verdana"/>
              </a:rPr>
              <a:t>за социално </a:t>
            </a:r>
            <a:r>
              <a:rPr sz="1400" dirty="0">
                <a:latin typeface="Verdana"/>
                <a:cs typeface="Verdana"/>
              </a:rPr>
              <a:t>подпомагане. </a:t>
            </a:r>
            <a:r>
              <a:rPr sz="1400" spc="-5" dirty="0">
                <a:latin typeface="Verdana"/>
                <a:cs typeface="Verdana"/>
              </a:rPr>
              <a:t>Те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може:</a:t>
            </a:r>
            <a:endParaRPr sz="1400">
              <a:latin typeface="Verdana"/>
              <a:cs typeface="Verdana"/>
            </a:endParaRPr>
          </a:p>
          <a:p>
            <a:pPr marL="12700" marR="616585">
              <a:lnSpc>
                <a:spcPts val="1510"/>
              </a:lnSpc>
              <a:spcBef>
                <a:spcPts val="340"/>
              </a:spcBef>
            </a:pPr>
            <a:r>
              <a:rPr sz="1400" spc="-5" dirty="0">
                <a:latin typeface="Verdana"/>
                <a:cs typeface="Verdana"/>
              </a:rPr>
              <a:t>•Да </a:t>
            </a:r>
            <a:r>
              <a:rPr sz="1400" dirty="0">
                <a:latin typeface="Verdana"/>
                <a:cs typeface="Verdana"/>
              </a:rPr>
              <a:t>кандидатстват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финансови средства </a:t>
            </a:r>
            <a:r>
              <a:rPr sz="1400" spc="-5" dirty="0">
                <a:latin typeface="Verdana"/>
                <a:cs typeface="Verdana"/>
              </a:rPr>
              <a:t>за извършване </a:t>
            </a:r>
            <a:r>
              <a:rPr sz="1400" dirty="0">
                <a:latin typeface="Verdana"/>
                <a:cs typeface="Verdana"/>
              </a:rPr>
              <a:t>на социални услуги от  републиканския </a:t>
            </a:r>
            <a:r>
              <a:rPr sz="1400" spc="-5" dirty="0">
                <a:latin typeface="Verdana"/>
                <a:cs typeface="Verdana"/>
              </a:rPr>
              <a:t>бюджет </a:t>
            </a:r>
            <a:r>
              <a:rPr sz="1400" dirty="0">
                <a:latin typeface="Verdana"/>
                <a:cs typeface="Verdana"/>
              </a:rPr>
              <a:t>и от общинските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бюджети;</a:t>
            </a:r>
            <a:endParaRPr sz="1400">
              <a:latin typeface="Verdana"/>
              <a:cs typeface="Verdana"/>
            </a:endParaRPr>
          </a:p>
          <a:p>
            <a:pPr marL="12700" marR="88265">
              <a:lnSpc>
                <a:spcPts val="1510"/>
              </a:lnSpc>
              <a:spcBef>
                <a:spcPts val="340"/>
              </a:spcBef>
            </a:pPr>
            <a:r>
              <a:rPr sz="1400" spc="-5" dirty="0">
                <a:latin typeface="Verdana"/>
                <a:cs typeface="Verdana"/>
              </a:rPr>
              <a:t>•Да </a:t>
            </a:r>
            <a:r>
              <a:rPr sz="1400" dirty="0">
                <a:latin typeface="Verdana"/>
                <a:cs typeface="Verdana"/>
              </a:rPr>
              <a:t>финансират дейностите си от приходи от </a:t>
            </a:r>
            <a:r>
              <a:rPr sz="1400" spc="-5" dirty="0">
                <a:latin typeface="Verdana"/>
                <a:cs typeface="Verdana"/>
              </a:rPr>
              <a:t>такси за </a:t>
            </a:r>
            <a:r>
              <a:rPr sz="1400" dirty="0">
                <a:latin typeface="Verdana"/>
                <a:cs typeface="Verdana"/>
              </a:rPr>
              <a:t>социални услуги, заплащани</a:t>
            </a:r>
            <a:r>
              <a:rPr sz="1400" spc="-1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от  </a:t>
            </a:r>
            <a:r>
              <a:rPr sz="1400" spc="-5" dirty="0">
                <a:latin typeface="Verdana"/>
                <a:cs typeface="Verdana"/>
              </a:rPr>
              <a:t>техните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ползватели;</a:t>
            </a:r>
            <a:endParaRPr sz="1400">
              <a:latin typeface="Verdana"/>
              <a:cs typeface="Verdana"/>
            </a:endParaRPr>
          </a:p>
          <a:p>
            <a:pPr marL="12700" marR="5080">
              <a:lnSpc>
                <a:spcPts val="1510"/>
              </a:lnSpc>
              <a:spcBef>
                <a:spcPts val="345"/>
              </a:spcBef>
            </a:pPr>
            <a:r>
              <a:rPr sz="1400" spc="-5" dirty="0">
                <a:latin typeface="Verdana"/>
                <a:cs typeface="Verdana"/>
              </a:rPr>
              <a:t>•Да </a:t>
            </a:r>
            <a:r>
              <a:rPr sz="1400" dirty="0">
                <a:latin typeface="Verdana"/>
                <a:cs typeface="Verdana"/>
              </a:rPr>
              <a:t>кандидатстват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средства от фонд „Социално подпомагане“ (сега Фонд </a:t>
            </a:r>
            <a:r>
              <a:rPr sz="1400" spc="-5" dirty="0">
                <a:latin typeface="Verdana"/>
                <a:cs typeface="Verdana"/>
              </a:rPr>
              <a:t>„Социална  </a:t>
            </a:r>
            <a:r>
              <a:rPr sz="1400" dirty="0">
                <a:latin typeface="Verdana"/>
                <a:cs typeface="Verdana"/>
              </a:rPr>
              <a:t>закрила“) или от други държавни фондове, които финансират социални</a:t>
            </a:r>
            <a:r>
              <a:rPr sz="1400" spc="-18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услуги;</a:t>
            </a:r>
            <a:endParaRPr sz="1400">
              <a:latin typeface="Verdana"/>
              <a:cs typeface="Verdana"/>
            </a:endParaRPr>
          </a:p>
          <a:p>
            <a:pPr marL="12700" marR="269875">
              <a:lnSpc>
                <a:spcPts val="1510"/>
              </a:lnSpc>
              <a:spcBef>
                <a:spcPts val="340"/>
              </a:spcBef>
            </a:pPr>
            <a:r>
              <a:rPr sz="1400" spc="-5" dirty="0">
                <a:latin typeface="Verdana"/>
                <a:cs typeface="Verdana"/>
              </a:rPr>
              <a:t>•Да </a:t>
            </a:r>
            <a:r>
              <a:rPr sz="1400" dirty="0">
                <a:latin typeface="Verdana"/>
                <a:cs typeface="Verdana"/>
              </a:rPr>
              <a:t>кандидатстват с проекти </a:t>
            </a:r>
            <a:r>
              <a:rPr sz="1400" spc="-5" dirty="0">
                <a:latin typeface="Verdana"/>
                <a:cs typeface="Verdana"/>
              </a:rPr>
              <a:t>за финансирани </a:t>
            </a:r>
            <a:r>
              <a:rPr sz="1400" dirty="0">
                <a:latin typeface="Verdana"/>
                <a:cs typeface="Verdana"/>
              </a:rPr>
              <a:t>по Оперативна </a:t>
            </a:r>
            <a:r>
              <a:rPr sz="1400" spc="-5" dirty="0">
                <a:latin typeface="Verdana"/>
                <a:cs typeface="Verdana"/>
              </a:rPr>
              <a:t>програма </a:t>
            </a:r>
            <a:r>
              <a:rPr sz="1400" dirty="0">
                <a:latin typeface="Verdana"/>
                <a:cs typeface="Verdana"/>
              </a:rPr>
              <a:t>„Развитие на  </a:t>
            </a:r>
            <a:r>
              <a:rPr sz="1400" spc="-5" dirty="0">
                <a:latin typeface="Verdana"/>
                <a:cs typeface="Verdana"/>
              </a:rPr>
              <a:t>човешките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ресурси“</a:t>
            </a:r>
            <a:endParaRPr sz="1400">
              <a:latin typeface="Verdana"/>
              <a:cs typeface="Verdana"/>
            </a:endParaRPr>
          </a:p>
          <a:p>
            <a:pPr marL="12700" marR="277495">
              <a:lnSpc>
                <a:spcPts val="1510"/>
              </a:lnSpc>
              <a:spcBef>
                <a:spcPts val="340"/>
              </a:spcBef>
            </a:pPr>
            <a:r>
              <a:rPr sz="1400" spc="-5" dirty="0">
                <a:latin typeface="Verdana"/>
                <a:cs typeface="Verdana"/>
              </a:rPr>
              <a:t>•Да </a:t>
            </a:r>
            <a:r>
              <a:rPr sz="1400" dirty="0">
                <a:latin typeface="Verdana"/>
                <a:cs typeface="Verdana"/>
              </a:rPr>
              <a:t>се финансират от друга стопанска дейност на търговското дружество, </a:t>
            </a:r>
            <a:r>
              <a:rPr sz="1400" spc="-5" dirty="0">
                <a:latin typeface="Verdana"/>
                <a:cs typeface="Verdana"/>
              </a:rPr>
              <a:t>ако</a:t>
            </a:r>
            <a:r>
              <a:rPr sz="1400" spc="-204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става  </a:t>
            </a:r>
            <a:r>
              <a:rPr sz="1400" dirty="0">
                <a:latin typeface="Verdana"/>
                <a:cs typeface="Verdana"/>
              </a:rPr>
              <a:t>дума </a:t>
            </a:r>
            <a:r>
              <a:rPr sz="1400" spc="-5" dirty="0">
                <a:latin typeface="Verdana"/>
                <a:cs typeface="Verdana"/>
              </a:rPr>
              <a:t>за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такова;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</a:t>
            </a:r>
            <a:r>
              <a:rPr spc="-85" dirty="0" smtClean="0"/>
              <a:t>03.1</a:t>
            </a:r>
            <a:r>
              <a:rPr lang="bg-BG" spc="-85" dirty="0" smtClean="0"/>
              <a:t>2</a:t>
            </a:r>
            <a:r>
              <a:rPr spc="-85" dirty="0" smtClean="0"/>
              <a:t>.2019 </a:t>
            </a:r>
            <a:r>
              <a:rPr lang="bg-BG" spc="-85" dirty="0" smtClean="0"/>
              <a:t>Симитли</a:t>
            </a:r>
            <a:endParaRPr spc="-7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91536" y="4724501"/>
            <a:ext cx="405701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bg-BG" sz="1600" spc="-100" dirty="0" smtClean="0">
                <a:solidFill>
                  <a:srgbClr val="FFFF00"/>
                </a:solidFill>
                <a:latin typeface="Verdana"/>
                <a:cs typeface="Verdana"/>
              </a:rPr>
              <a:t>                  </a:t>
            </a:r>
            <a:r>
              <a:rPr sz="1600" spc="-100" dirty="0" smtClean="0">
                <a:solidFill>
                  <a:srgbClr val="FFFF00"/>
                </a:solidFill>
                <a:latin typeface="Verdana"/>
                <a:cs typeface="Verdana"/>
              </a:rPr>
              <a:t>03.1</a:t>
            </a:r>
            <a:r>
              <a:rPr lang="bg-BG" sz="1600" spc="-100" dirty="0" smtClean="0">
                <a:solidFill>
                  <a:srgbClr val="FFFF00"/>
                </a:solidFill>
                <a:latin typeface="Verdana"/>
                <a:cs typeface="Verdana"/>
              </a:rPr>
              <a:t>2</a:t>
            </a:r>
            <a:r>
              <a:rPr sz="1600" spc="-100" dirty="0" smtClean="0">
                <a:solidFill>
                  <a:srgbClr val="FFFF00"/>
                </a:solidFill>
                <a:latin typeface="Verdana"/>
                <a:cs typeface="Verdana"/>
              </a:rPr>
              <a:t>.2019 </a:t>
            </a:r>
            <a:r>
              <a:rPr lang="bg-BG" sz="1600" spc="-100" dirty="0" smtClean="0">
                <a:solidFill>
                  <a:srgbClr val="FFFF00"/>
                </a:solidFill>
                <a:latin typeface="Verdana"/>
                <a:cs typeface="Verdana"/>
              </a:rPr>
              <a:t>Симитли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0491" y="161925"/>
            <a:ext cx="8202930" cy="39504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bg-BG" sz="1700" dirty="0" smtClean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bg-BG"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 dirty="0">
              <a:latin typeface="Times New Roman"/>
              <a:cs typeface="Times New Roman"/>
            </a:endParaRPr>
          </a:p>
          <a:p>
            <a:pPr marL="449580">
              <a:lnSpc>
                <a:spcPct val="100000"/>
              </a:lnSpc>
              <a:spcBef>
                <a:spcPts val="1115"/>
              </a:spcBef>
            </a:pPr>
            <a:r>
              <a:rPr sz="1600" b="1" spc="-10" dirty="0">
                <a:latin typeface="Verdana"/>
                <a:cs typeface="Verdana"/>
              </a:rPr>
              <a:t>СОЦИАЛНИ ПРЕДПРИЯТИЯ, ПРЕДОСТАВЯЩИ ЗДРАВНИ</a:t>
            </a:r>
            <a:r>
              <a:rPr sz="1600" b="1" spc="210" dirty="0">
                <a:latin typeface="Verdana"/>
                <a:cs typeface="Verdana"/>
              </a:rPr>
              <a:t> </a:t>
            </a:r>
            <a:r>
              <a:rPr sz="1600" b="1" spc="-5" dirty="0">
                <a:latin typeface="Verdana"/>
                <a:cs typeface="Verdana"/>
              </a:rPr>
              <a:t>УСЛУГИ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12700" marR="5080">
              <a:lnSpc>
                <a:spcPct val="90000"/>
              </a:lnSpc>
              <a:buSzPct val="92857"/>
              <a:buFont typeface="Verdana"/>
              <a:buChar char="•"/>
              <a:tabLst>
                <a:tab pos="111125" algn="l"/>
              </a:tabLst>
            </a:pPr>
            <a:r>
              <a:rPr sz="1400" b="1" dirty="0">
                <a:latin typeface="Verdana"/>
                <a:cs typeface="Verdana"/>
              </a:rPr>
              <a:t>немедицински </a:t>
            </a:r>
            <a:r>
              <a:rPr sz="1400" b="1" spc="-5" dirty="0">
                <a:latin typeface="Verdana"/>
                <a:cs typeface="Verdana"/>
              </a:rPr>
              <a:t>здравни </a:t>
            </a:r>
            <a:r>
              <a:rPr sz="1400" b="1" dirty="0">
                <a:latin typeface="Verdana"/>
                <a:cs typeface="Verdana"/>
              </a:rPr>
              <a:t>заведения </a:t>
            </a:r>
            <a:r>
              <a:rPr sz="1400" dirty="0">
                <a:latin typeface="Verdana"/>
                <a:cs typeface="Verdana"/>
              </a:rPr>
              <a:t>- </a:t>
            </a:r>
            <a:r>
              <a:rPr sz="1400" spc="-5" dirty="0">
                <a:latin typeface="Verdana"/>
                <a:cs typeface="Verdana"/>
              </a:rPr>
              <a:t>този тип </a:t>
            </a:r>
            <a:r>
              <a:rPr sz="1400" dirty="0">
                <a:latin typeface="Verdana"/>
                <a:cs typeface="Verdana"/>
              </a:rPr>
              <a:t>социални предприятия предоставят  основни </a:t>
            </a:r>
            <a:r>
              <a:rPr sz="1400" spc="-5" dirty="0">
                <a:latin typeface="Verdana"/>
                <a:cs typeface="Verdana"/>
              </a:rPr>
              <a:t>здравни </a:t>
            </a:r>
            <a:r>
              <a:rPr sz="1400" dirty="0">
                <a:latin typeface="Verdana"/>
                <a:cs typeface="Verdana"/>
              </a:rPr>
              <a:t>услуги, които изискват специализация – измерване на кръвно  налягане, оказване на помощ от медицински сестри, </a:t>
            </a:r>
            <a:r>
              <a:rPr sz="1400" spc="-5" dirty="0">
                <a:latin typeface="Verdana"/>
                <a:cs typeface="Verdana"/>
              </a:rPr>
              <a:t>рехабилитатори, </a:t>
            </a:r>
            <a:r>
              <a:rPr sz="1400" dirty="0">
                <a:latin typeface="Verdana"/>
                <a:cs typeface="Verdana"/>
              </a:rPr>
              <a:t>консултиране </a:t>
            </a:r>
            <a:r>
              <a:rPr sz="1400" spc="-10" dirty="0">
                <a:latin typeface="Verdana"/>
                <a:cs typeface="Verdana"/>
              </a:rPr>
              <a:t>за  </a:t>
            </a:r>
            <a:r>
              <a:rPr sz="1400" spc="-5" dirty="0">
                <a:latin typeface="Verdana"/>
                <a:cs typeface="Verdana"/>
              </a:rPr>
              <a:t>приема </a:t>
            </a:r>
            <a:r>
              <a:rPr sz="1400" dirty="0">
                <a:latin typeface="Verdana"/>
                <a:cs typeface="Verdana"/>
              </a:rPr>
              <a:t>на лекарства, превързочни дейности, </a:t>
            </a:r>
            <a:r>
              <a:rPr sz="1400" spc="-5" dirty="0">
                <a:latin typeface="Verdana"/>
                <a:cs typeface="Verdana"/>
              </a:rPr>
              <a:t>профилактични </a:t>
            </a:r>
            <a:r>
              <a:rPr sz="1400" dirty="0">
                <a:latin typeface="Verdana"/>
                <a:cs typeface="Verdana"/>
              </a:rPr>
              <a:t>прегледи и консултации,  анонимно безплатно консултиране и тестване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СПИН и други. На </a:t>
            </a:r>
            <a:r>
              <a:rPr sz="1400" spc="-5" dirty="0">
                <a:latin typeface="Verdana"/>
                <a:cs typeface="Verdana"/>
              </a:rPr>
              <a:t>практика</a:t>
            </a:r>
            <a:r>
              <a:rPr sz="1400" spc="-22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тези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ts val="1430"/>
              </a:lnSpc>
            </a:pPr>
            <a:r>
              <a:rPr sz="1400" dirty="0">
                <a:latin typeface="Verdana"/>
                <a:cs typeface="Verdana"/>
              </a:rPr>
              <a:t>услуги са </a:t>
            </a:r>
            <a:r>
              <a:rPr sz="1400" spc="-5" dirty="0">
                <a:latin typeface="Verdana"/>
                <a:cs typeface="Verdana"/>
              </a:rPr>
              <a:t>част </a:t>
            </a:r>
            <a:r>
              <a:rPr sz="1400" dirty="0">
                <a:latin typeface="Verdana"/>
                <a:cs typeface="Verdana"/>
              </a:rPr>
              <a:t>от </a:t>
            </a:r>
            <a:r>
              <a:rPr sz="1400" spc="-5" dirty="0">
                <a:latin typeface="Verdana"/>
                <a:cs typeface="Verdana"/>
              </a:rPr>
              <a:t>социалните </a:t>
            </a:r>
            <a:r>
              <a:rPr sz="1400" dirty="0">
                <a:latin typeface="Verdana"/>
                <a:cs typeface="Verdana"/>
              </a:rPr>
              <a:t>услуги, </a:t>
            </a:r>
            <a:r>
              <a:rPr sz="1400" spc="-5" dirty="0">
                <a:latin typeface="Verdana"/>
                <a:cs typeface="Verdana"/>
              </a:rPr>
              <a:t>предоставяни </a:t>
            </a:r>
            <a:r>
              <a:rPr sz="1400" dirty="0">
                <a:latin typeface="Verdana"/>
                <a:cs typeface="Verdana"/>
              </a:rPr>
              <a:t>от предприятието –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независимо</a:t>
            </a:r>
          </a:p>
          <a:p>
            <a:pPr marL="12700">
              <a:lnSpc>
                <a:spcPts val="1515"/>
              </a:lnSpc>
            </a:pPr>
            <a:r>
              <a:rPr sz="1400" dirty="0">
                <a:latin typeface="Verdana"/>
                <a:cs typeface="Verdana"/>
              </a:rPr>
              <a:t>дали </a:t>
            </a:r>
            <a:r>
              <a:rPr sz="1400" spc="-5" dirty="0">
                <a:latin typeface="Verdana"/>
                <a:cs typeface="Verdana"/>
              </a:rPr>
              <a:t>става </a:t>
            </a:r>
            <a:r>
              <a:rPr sz="1400" dirty="0">
                <a:latin typeface="Verdana"/>
                <a:cs typeface="Verdana"/>
              </a:rPr>
              <a:t>дума </a:t>
            </a:r>
            <a:r>
              <a:rPr sz="1400" spc="-5" dirty="0">
                <a:latin typeface="Verdana"/>
                <a:cs typeface="Verdana"/>
              </a:rPr>
              <a:t>за домашен социален </a:t>
            </a:r>
            <a:r>
              <a:rPr sz="1400" dirty="0">
                <a:latin typeface="Verdana"/>
                <a:cs typeface="Verdana"/>
              </a:rPr>
              <a:t>патронаж или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социални услуги </a:t>
            </a:r>
            <a:r>
              <a:rPr sz="1400" spc="-5" dirty="0">
                <a:latin typeface="Verdana"/>
                <a:cs typeface="Verdana"/>
              </a:rPr>
              <a:t>за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зависими,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ts val="1595"/>
              </a:lnSpc>
            </a:pPr>
            <a:r>
              <a:rPr sz="1400" spc="-5" dirty="0">
                <a:latin typeface="Verdana"/>
                <a:cs typeface="Verdana"/>
              </a:rPr>
              <a:t>ромски групи, </a:t>
            </a:r>
            <a:r>
              <a:rPr sz="1400" dirty="0">
                <a:latin typeface="Verdana"/>
                <a:cs typeface="Verdana"/>
              </a:rPr>
              <a:t>млади жени и т.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н.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400" b="1" dirty="0">
                <a:latin typeface="Verdana"/>
                <a:cs typeface="Verdana"/>
              </a:rPr>
              <a:t>•КАК СЕ ФИНАНСИРАТ</a:t>
            </a:r>
            <a:r>
              <a:rPr sz="1400" b="1" spc="-6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ТЕ?</a:t>
            </a:r>
            <a:endParaRPr sz="1400" dirty="0">
              <a:latin typeface="Verdana"/>
              <a:cs typeface="Verdana"/>
            </a:endParaRPr>
          </a:p>
          <a:p>
            <a:pPr marL="110489" indent="-98425">
              <a:lnSpc>
                <a:spcPct val="100000"/>
              </a:lnSpc>
              <a:spcBef>
                <a:spcPts val="170"/>
              </a:spcBef>
              <a:buSzPct val="92857"/>
              <a:buChar char="•"/>
              <a:tabLst>
                <a:tab pos="111125" algn="l"/>
              </a:tabLst>
            </a:pPr>
            <a:r>
              <a:rPr sz="1400" dirty="0">
                <a:latin typeface="Verdana"/>
                <a:cs typeface="Verdana"/>
              </a:rPr>
              <a:t>основно чрез </a:t>
            </a:r>
            <a:r>
              <a:rPr sz="1400" spc="-5" dirty="0">
                <a:latin typeface="Verdana"/>
                <a:cs typeface="Verdana"/>
              </a:rPr>
              <a:t>такси за </a:t>
            </a:r>
            <a:r>
              <a:rPr sz="1400" dirty="0">
                <a:latin typeface="Verdana"/>
                <a:cs typeface="Verdana"/>
              </a:rPr>
              <a:t>предоставяните услуги, </a:t>
            </a:r>
            <a:r>
              <a:rPr sz="1400" spc="-5" dirty="0">
                <a:latin typeface="Verdana"/>
                <a:cs typeface="Verdana"/>
              </a:rPr>
              <a:t>като част </a:t>
            </a:r>
            <a:r>
              <a:rPr sz="1400" dirty="0">
                <a:latin typeface="Verdana"/>
                <a:cs typeface="Verdana"/>
              </a:rPr>
              <a:t>от </a:t>
            </a:r>
            <a:r>
              <a:rPr sz="1400" spc="-5" dirty="0">
                <a:latin typeface="Verdana"/>
                <a:cs typeface="Verdana"/>
              </a:rPr>
              <a:t>социалните</a:t>
            </a:r>
            <a:r>
              <a:rPr sz="1400" spc="-114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услуги,</a:t>
            </a: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1400" dirty="0">
                <a:latin typeface="Verdana"/>
                <a:cs typeface="Verdana"/>
              </a:rPr>
              <a:t>•чрез целево проектно финансиране, отново </a:t>
            </a:r>
            <a:r>
              <a:rPr sz="1400" spc="-5" dirty="0">
                <a:latin typeface="Verdana"/>
                <a:cs typeface="Verdana"/>
              </a:rPr>
              <a:t>като част </a:t>
            </a:r>
            <a:r>
              <a:rPr sz="1400" dirty="0">
                <a:latin typeface="Verdana"/>
                <a:cs typeface="Verdana"/>
              </a:rPr>
              <a:t>от </a:t>
            </a:r>
            <a:r>
              <a:rPr sz="1400" spc="-5" dirty="0">
                <a:latin typeface="Verdana"/>
                <a:cs typeface="Verdana"/>
              </a:rPr>
              <a:t>останалите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услуги,</a:t>
            </a: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1400" dirty="0">
                <a:latin typeface="Verdana"/>
                <a:cs typeface="Verdana"/>
              </a:rPr>
              <a:t>•чрез финансиране от страна на общинските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бюджети.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0491" y="161925"/>
            <a:ext cx="8299450" cy="418127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bg-BG" sz="1700" dirty="0" smtClean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bg-BG"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 dirty="0">
              <a:latin typeface="Times New Roman"/>
              <a:cs typeface="Times New Roman"/>
            </a:endParaRPr>
          </a:p>
          <a:p>
            <a:pPr marL="1632585" marR="683895" indent="-896619">
              <a:lnSpc>
                <a:spcPct val="100000"/>
              </a:lnSpc>
              <a:spcBef>
                <a:spcPts val="1310"/>
              </a:spcBef>
            </a:pPr>
            <a:r>
              <a:rPr sz="1600" b="1" spc="-10" dirty="0">
                <a:latin typeface="Verdana"/>
                <a:cs typeface="Verdana"/>
              </a:rPr>
              <a:t>СОЦИАЛНИ ПРЕДПРИЯТИЯ, ОРГАНИЗИРАЩИ ОБУЧЕНИЯ </a:t>
            </a:r>
            <a:r>
              <a:rPr sz="1600" b="1" spc="-5" dirty="0">
                <a:latin typeface="Verdana"/>
                <a:cs typeface="Verdana"/>
              </a:rPr>
              <a:t>И  </a:t>
            </a:r>
            <a:r>
              <a:rPr sz="1600" b="1" spc="-10" dirty="0">
                <a:latin typeface="Verdana"/>
                <a:cs typeface="Verdana"/>
              </a:rPr>
              <a:t>ПРЕДОСТАВЯЩИ ОБРАЗОВАТЕЛНИ</a:t>
            </a:r>
            <a:r>
              <a:rPr sz="1600" b="1" spc="100" dirty="0">
                <a:latin typeface="Verdana"/>
                <a:cs typeface="Verdana"/>
              </a:rPr>
              <a:t> </a:t>
            </a:r>
            <a:r>
              <a:rPr sz="1600" b="1" spc="-5" dirty="0">
                <a:latin typeface="Verdana"/>
                <a:cs typeface="Verdana"/>
              </a:rPr>
              <a:t>УСЛУГИ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55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buSzPct val="92857"/>
              <a:buChar char="•"/>
              <a:tabLst>
                <a:tab pos="111125" algn="l"/>
              </a:tabLst>
            </a:pPr>
            <a:r>
              <a:rPr sz="1400" dirty="0">
                <a:latin typeface="Verdana"/>
                <a:cs typeface="Verdana"/>
              </a:rPr>
              <a:t>Законът дава </a:t>
            </a:r>
            <a:r>
              <a:rPr sz="1400" spc="-5" dirty="0">
                <a:latin typeface="Verdana"/>
                <a:cs typeface="Verdana"/>
              </a:rPr>
              <a:t>право </a:t>
            </a:r>
            <a:r>
              <a:rPr sz="1400" dirty="0">
                <a:latin typeface="Verdana"/>
                <a:cs typeface="Verdana"/>
              </a:rPr>
              <a:t>както на </a:t>
            </a:r>
            <a:r>
              <a:rPr sz="1400" spc="-5" dirty="0">
                <a:latin typeface="Verdana"/>
                <a:cs typeface="Verdana"/>
              </a:rPr>
              <a:t>нестопански </a:t>
            </a:r>
            <a:r>
              <a:rPr sz="1400" dirty="0">
                <a:latin typeface="Verdana"/>
                <a:cs typeface="Verdana"/>
              </a:rPr>
              <a:t>организации, </a:t>
            </a:r>
            <a:r>
              <a:rPr sz="1400" spc="-5" dirty="0">
                <a:latin typeface="Verdana"/>
                <a:cs typeface="Verdana"/>
              </a:rPr>
              <a:t>така </a:t>
            </a:r>
            <a:r>
              <a:rPr sz="1400" dirty="0">
                <a:latin typeface="Verdana"/>
                <a:cs typeface="Verdana"/>
              </a:rPr>
              <a:t>и на </a:t>
            </a:r>
            <a:r>
              <a:rPr sz="1400" spc="-5" dirty="0">
                <a:latin typeface="Verdana"/>
                <a:cs typeface="Verdana"/>
              </a:rPr>
              <a:t>търговски </a:t>
            </a:r>
            <a:r>
              <a:rPr sz="1400" dirty="0">
                <a:latin typeface="Verdana"/>
                <a:cs typeface="Verdana"/>
              </a:rPr>
              <a:t>дружества  или кооперации да бъдат </a:t>
            </a:r>
            <a:r>
              <a:rPr sz="1400" spc="-5" dirty="0">
                <a:latin typeface="Verdana"/>
                <a:cs typeface="Verdana"/>
              </a:rPr>
              <a:t>регистрирани </a:t>
            </a:r>
            <a:r>
              <a:rPr sz="1400" dirty="0">
                <a:latin typeface="Verdana"/>
                <a:cs typeface="Verdana"/>
              </a:rPr>
              <a:t>по предвидения специален ред </a:t>
            </a:r>
            <a:r>
              <a:rPr sz="1400" spc="-5" dirty="0">
                <a:latin typeface="Verdana"/>
                <a:cs typeface="Verdana"/>
              </a:rPr>
              <a:t>като </a:t>
            </a:r>
            <a:r>
              <a:rPr sz="1400" dirty="0">
                <a:latin typeface="Verdana"/>
                <a:cs typeface="Verdana"/>
              </a:rPr>
              <a:t>училища и  центрове </a:t>
            </a:r>
            <a:r>
              <a:rPr sz="1400" spc="-5" dirty="0">
                <a:latin typeface="Verdana"/>
                <a:cs typeface="Verdana"/>
              </a:rPr>
              <a:t>за професионално </a:t>
            </a:r>
            <a:r>
              <a:rPr sz="1400" dirty="0">
                <a:latin typeface="Verdana"/>
                <a:cs typeface="Verdana"/>
              </a:rPr>
              <a:t>обучение. </a:t>
            </a:r>
            <a:r>
              <a:rPr sz="1400" spc="-5" dirty="0">
                <a:latin typeface="Verdana"/>
                <a:cs typeface="Verdana"/>
              </a:rPr>
              <a:t>Те могат </a:t>
            </a:r>
            <a:r>
              <a:rPr sz="1400" dirty="0">
                <a:latin typeface="Verdana"/>
                <a:cs typeface="Verdana"/>
              </a:rPr>
              <a:t>да </a:t>
            </a:r>
            <a:r>
              <a:rPr sz="1400" spc="-5" dirty="0">
                <a:latin typeface="Verdana"/>
                <a:cs typeface="Verdana"/>
              </a:rPr>
              <a:t>издават </a:t>
            </a:r>
            <a:r>
              <a:rPr sz="1400" dirty="0">
                <a:latin typeface="Verdana"/>
                <a:cs typeface="Verdana"/>
              </a:rPr>
              <a:t>валидни дипломи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за</a:t>
            </a:r>
            <a:endParaRPr sz="1400" dirty="0">
              <a:latin typeface="Verdana"/>
              <a:cs typeface="Verdana"/>
            </a:endParaRPr>
          </a:p>
          <a:p>
            <a:pPr marL="12700" marR="367665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придобита образователна или </a:t>
            </a:r>
            <a:r>
              <a:rPr sz="1400" spc="-5" dirty="0">
                <a:latin typeface="Verdana"/>
                <a:cs typeface="Verdana"/>
              </a:rPr>
              <a:t>професионална </a:t>
            </a:r>
            <a:r>
              <a:rPr sz="1400" dirty="0">
                <a:latin typeface="Verdana"/>
                <a:cs typeface="Verdana"/>
              </a:rPr>
              <a:t>степен, </a:t>
            </a:r>
            <a:r>
              <a:rPr sz="1400" spc="-5" dirty="0">
                <a:latin typeface="Verdana"/>
                <a:cs typeface="Verdana"/>
              </a:rPr>
              <a:t>ако самите </a:t>
            </a:r>
            <a:r>
              <a:rPr sz="1400" dirty="0">
                <a:latin typeface="Verdana"/>
                <a:cs typeface="Verdana"/>
              </a:rPr>
              <a:t>предприятия </a:t>
            </a:r>
            <a:r>
              <a:rPr sz="1400" spc="-5" dirty="0">
                <a:latin typeface="Verdana"/>
                <a:cs typeface="Verdana"/>
              </a:rPr>
              <a:t>имат  </a:t>
            </a:r>
            <a:r>
              <a:rPr sz="1400" dirty="0">
                <a:latin typeface="Verdana"/>
                <a:cs typeface="Verdana"/>
              </a:rPr>
              <a:t>съответната </a:t>
            </a:r>
            <a:r>
              <a:rPr sz="1400" spc="-5" dirty="0">
                <a:latin typeface="Verdana"/>
                <a:cs typeface="Verdana"/>
              </a:rPr>
              <a:t>регистрация </a:t>
            </a:r>
            <a:r>
              <a:rPr sz="1400" dirty="0">
                <a:latin typeface="Verdana"/>
                <a:cs typeface="Verdana"/>
              </a:rPr>
              <a:t>и акредитация. </a:t>
            </a:r>
            <a:r>
              <a:rPr sz="1400" spc="-5" dirty="0">
                <a:latin typeface="Verdana"/>
                <a:cs typeface="Verdana"/>
              </a:rPr>
              <a:t>Социалният </a:t>
            </a:r>
            <a:r>
              <a:rPr sz="1400" dirty="0">
                <a:latin typeface="Verdana"/>
                <a:cs typeface="Verdana"/>
              </a:rPr>
              <a:t>аспект на </a:t>
            </a:r>
            <a:r>
              <a:rPr sz="1400" spc="-5" dirty="0">
                <a:latin typeface="Verdana"/>
                <a:cs typeface="Verdana"/>
              </a:rPr>
              <a:t>този тип </a:t>
            </a:r>
            <a:r>
              <a:rPr sz="1400" dirty="0">
                <a:latin typeface="Verdana"/>
                <a:cs typeface="Verdana"/>
              </a:rPr>
              <a:t>дейност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се</a:t>
            </a:r>
          </a:p>
          <a:p>
            <a:pPr marL="12700" marR="28575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latin typeface="Verdana"/>
                <a:cs typeface="Verdana"/>
              </a:rPr>
              <a:t>състои в </a:t>
            </a:r>
            <a:r>
              <a:rPr sz="1400" spc="-5" dirty="0">
                <a:latin typeface="Verdana"/>
                <a:cs typeface="Verdana"/>
              </a:rPr>
              <a:t>наемането </a:t>
            </a:r>
            <a:r>
              <a:rPr sz="1400" dirty="0">
                <a:latin typeface="Verdana"/>
                <a:cs typeface="Verdana"/>
              </a:rPr>
              <a:t>на представители на социално уязвими </a:t>
            </a:r>
            <a:r>
              <a:rPr sz="1400" spc="-5" dirty="0">
                <a:latin typeface="Verdana"/>
                <a:cs typeface="Verdana"/>
              </a:rPr>
              <a:t>групи </a:t>
            </a:r>
            <a:r>
              <a:rPr sz="1400" dirty="0">
                <a:latin typeface="Verdana"/>
                <a:cs typeface="Verdana"/>
              </a:rPr>
              <a:t>и хора със </a:t>
            </a:r>
            <a:r>
              <a:rPr sz="1400" spc="-5" dirty="0">
                <a:latin typeface="Verdana"/>
                <a:cs typeface="Verdana"/>
              </a:rPr>
              <a:t>специални  </a:t>
            </a:r>
            <a:r>
              <a:rPr sz="1400" dirty="0">
                <a:latin typeface="Verdana"/>
                <a:cs typeface="Verdana"/>
              </a:rPr>
              <a:t>потребности </a:t>
            </a:r>
            <a:r>
              <a:rPr sz="1400" spc="-5" dirty="0">
                <a:latin typeface="Verdana"/>
                <a:cs typeface="Verdana"/>
              </a:rPr>
              <a:t>като </a:t>
            </a:r>
            <a:r>
              <a:rPr sz="1400" dirty="0">
                <a:latin typeface="Verdana"/>
                <a:cs typeface="Verdana"/>
              </a:rPr>
              <a:t>обучители или да бъдат организирани специализирани обучения </a:t>
            </a:r>
            <a:r>
              <a:rPr sz="1400" spc="-5" dirty="0">
                <a:latin typeface="Verdana"/>
                <a:cs typeface="Verdana"/>
              </a:rPr>
              <a:t>за  тях.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Verdana"/>
                <a:cs typeface="Verdana"/>
              </a:rPr>
              <a:t>•КАК СЕ ФИНАНСИРАТ</a:t>
            </a:r>
            <a:r>
              <a:rPr sz="1400" b="1" spc="-6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ТЕ?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•чрез </a:t>
            </a:r>
            <a:r>
              <a:rPr sz="1400" spc="-5" dirty="0">
                <a:latin typeface="Verdana"/>
                <a:cs typeface="Verdana"/>
              </a:rPr>
              <a:t>таксите за </a:t>
            </a:r>
            <a:r>
              <a:rPr sz="1400" dirty="0">
                <a:latin typeface="Verdana"/>
                <a:cs typeface="Verdana"/>
              </a:rPr>
              <a:t>обучение, събирани от обучаващите се лица, на проектен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принцип,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dirty="0">
                <a:latin typeface="Verdana"/>
                <a:cs typeface="Verdana"/>
              </a:rPr>
              <a:t>•чрез целеви субсидии, отпускани от държавата или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общините.</a:t>
            </a:r>
          </a:p>
        </p:txBody>
      </p:sp>
      <p:sp>
        <p:nvSpPr>
          <p:cNvPr id="3" name="object 3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644901" y="4754023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                   </a:t>
            </a:r>
            <a:r>
              <a:rPr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03.1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2</a:t>
            </a:r>
            <a:r>
              <a:rPr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.2019 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Симитли</a:t>
            </a:r>
            <a:endParaRPr sz="1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0491" y="1896567"/>
            <a:ext cx="7828915" cy="169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59435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Verdana"/>
                <a:cs typeface="Verdana"/>
              </a:rPr>
              <a:t>СОЦИАЛНИ ПРЕДПРИЯТИЯ </a:t>
            </a:r>
            <a:r>
              <a:rPr sz="1600" b="1" spc="-5" dirty="0">
                <a:latin typeface="Verdana"/>
                <a:cs typeface="Verdana"/>
              </a:rPr>
              <a:t>В </a:t>
            </a:r>
            <a:r>
              <a:rPr sz="1600" b="1" spc="-10" dirty="0">
                <a:latin typeface="Verdana"/>
                <a:cs typeface="Verdana"/>
              </a:rPr>
              <a:t>СФЕРАТА НА</a:t>
            </a:r>
            <a:r>
              <a:rPr sz="1600" b="1" spc="185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ПРОИЗВОДСТВОТО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5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buSzPct val="92857"/>
              <a:buChar char="•"/>
              <a:tabLst>
                <a:tab pos="111125" algn="l"/>
              </a:tabLst>
            </a:pPr>
            <a:r>
              <a:rPr sz="1400" dirty="0">
                <a:latin typeface="Verdana"/>
                <a:cs typeface="Verdana"/>
              </a:rPr>
              <a:t>основно малки или средни </a:t>
            </a:r>
            <a:r>
              <a:rPr sz="1400" spc="-5" dirty="0">
                <a:latin typeface="Verdana"/>
                <a:cs typeface="Verdana"/>
              </a:rPr>
              <a:t>предприятия, </a:t>
            </a:r>
            <a:r>
              <a:rPr sz="1400" dirty="0">
                <a:latin typeface="Verdana"/>
                <a:cs typeface="Verdana"/>
              </a:rPr>
              <a:t>които произвеждат </a:t>
            </a:r>
            <a:r>
              <a:rPr sz="1400" spc="-5" dirty="0">
                <a:latin typeface="Verdana"/>
                <a:cs typeface="Verdana"/>
              </a:rPr>
              <a:t>продукти </a:t>
            </a:r>
            <a:r>
              <a:rPr sz="1400" dirty="0">
                <a:latin typeface="Verdana"/>
                <a:cs typeface="Verdana"/>
              </a:rPr>
              <a:t>предимно в  сферата на леката и хранително-вкусовата промишленост,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земеделието.</a:t>
            </a:r>
            <a:endParaRPr sz="1400">
              <a:latin typeface="Verdana"/>
              <a:cs typeface="Verdana"/>
            </a:endParaRPr>
          </a:p>
          <a:p>
            <a:pPr marL="110489" indent="-98425">
              <a:lnSpc>
                <a:spcPct val="100000"/>
              </a:lnSpc>
              <a:spcBef>
                <a:spcPts val="335"/>
              </a:spcBef>
              <a:buSzPct val="92857"/>
              <a:buFont typeface="Verdana"/>
              <a:buChar char="•"/>
              <a:tabLst>
                <a:tab pos="111125" algn="l"/>
              </a:tabLst>
            </a:pPr>
            <a:r>
              <a:rPr sz="1400" b="1" dirty="0">
                <a:latin typeface="Verdana"/>
                <a:cs typeface="Verdana"/>
              </a:rPr>
              <a:t>КАК СЕ ФИНАНСИРАТ</a:t>
            </a:r>
            <a:r>
              <a:rPr sz="1400" b="1" spc="-7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ТЕ?</a:t>
            </a:r>
            <a:endParaRPr sz="1400">
              <a:latin typeface="Verdana"/>
              <a:cs typeface="Verdana"/>
            </a:endParaRPr>
          </a:p>
          <a:p>
            <a:pPr marL="110489" indent="-98425">
              <a:lnSpc>
                <a:spcPct val="100000"/>
              </a:lnSpc>
              <a:spcBef>
                <a:spcPts val="340"/>
              </a:spcBef>
              <a:buSzPct val="92857"/>
              <a:buChar char="•"/>
              <a:tabLst>
                <a:tab pos="111125" algn="l"/>
              </a:tabLst>
            </a:pPr>
            <a:r>
              <a:rPr sz="1400" dirty="0">
                <a:latin typeface="Verdana"/>
                <a:cs typeface="Verdana"/>
              </a:rPr>
              <a:t>Основно чрез </a:t>
            </a:r>
            <a:r>
              <a:rPr sz="1400" spc="-5" dirty="0">
                <a:latin typeface="Verdana"/>
                <a:cs typeface="Verdana"/>
              </a:rPr>
              <a:t>реализация </a:t>
            </a:r>
            <a:r>
              <a:rPr sz="1400" dirty="0">
                <a:latin typeface="Verdana"/>
                <a:cs typeface="Verdana"/>
              </a:rPr>
              <a:t>на създадената</a:t>
            </a:r>
            <a:r>
              <a:rPr sz="1400" spc="-11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продукция,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•чрез проектно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финансиране.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644901" y="4754023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                    </a:t>
            </a:r>
            <a:r>
              <a:rPr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03.1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2</a:t>
            </a:r>
            <a:r>
              <a:rPr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.2019 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Симитли</a:t>
            </a:r>
            <a:endParaRPr sz="1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80491" y="1481480"/>
            <a:ext cx="7842250" cy="251460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506095" algn="ctr">
              <a:lnSpc>
                <a:spcPct val="100000"/>
              </a:lnSpc>
              <a:spcBef>
                <a:spcPts val="484"/>
              </a:spcBef>
            </a:pPr>
            <a:r>
              <a:rPr sz="1600" b="1" spc="-10" dirty="0">
                <a:latin typeface="Verdana"/>
                <a:cs typeface="Verdana"/>
              </a:rPr>
              <a:t>НЯКОИ</a:t>
            </a:r>
            <a:r>
              <a:rPr sz="1600" b="1" spc="15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ОСОБЕНОСТИ</a:t>
            </a:r>
            <a:endParaRPr sz="1600">
              <a:latin typeface="Verdana"/>
              <a:cs typeface="Verdana"/>
            </a:endParaRPr>
          </a:p>
          <a:p>
            <a:pPr marL="502284" algn="ctr">
              <a:lnSpc>
                <a:spcPct val="100000"/>
              </a:lnSpc>
              <a:spcBef>
                <a:spcPts val="380"/>
              </a:spcBef>
            </a:pPr>
            <a:r>
              <a:rPr sz="1600" b="1" spc="-10" dirty="0">
                <a:latin typeface="Verdana"/>
                <a:cs typeface="Verdana"/>
              </a:rPr>
              <a:t>ПРИ НАБИРАНЕТО НА ДАРЕНИЯ </a:t>
            </a:r>
            <a:r>
              <a:rPr sz="1600" b="1" spc="-5" dirty="0">
                <a:latin typeface="Verdana"/>
                <a:cs typeface="Verdana"/>
              </a:rPr>
              <a:t>ЗА </a:t>
            </a:r>
            <a:r>
              <a:rPr sz="1600" b="1" spc="-10" dirty="0">
                <a:latin typeface="Verdana"/>
                <a:cs typeface="Verdana"/>
              </a:rPr>
              <a:t>СОЦИАЛНИ</a:t>
            </a:r>
            <a:r>
              <a:rPr sz="1600" b="1" spc="130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ПРЕДПРИЯТИЯ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800">
              <a:latin typeface="Times New Roman"/>
              <a:cs typeface="Times New Roman"/>
            </a:endParaRPr>
          </a:p>
          <a:p>
            <a:pPr marL="170815" indent="-158750">
              <a:lnSpc>
                <a:spcPct val="100000"/>
              </a:lnSpc>
              <a:buChar char="•"/>
              <a:tabLst>
                <a:tab pos="171450" algn="l"/>
              </a:tabLst>
            </a:pPr>
            <a:r>
              <a:rPr sz="1400" spc="-5" dirty="0">
                <a:latin typeface="Verdana"/>
                <a:cs typeface="Verdana"/>
              </a:rPr>
              <a:t>Източници </a:t>
            </a:r>
            <a:r>
              <a:rPr sz="1400" dirty="0">
                <a:latin typeface="Verdana"/>
                <a:cs typeface="Verdana"/>
              </a:rPr>
              <a:t>на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дарения</a:t>
            </a:r>
            <a:endParaRPr sz="1400">
              <a:latin typeface="Verdana"/>
              <a:cs typeface="Verdana"/>
            </a:endParaRPr>
          </a:p>
          <a:p>
            <a:pPr marL="170815" indent="-158750">
              <a:lnSpc>
                <a:spcPct val="100000"/>
              </a:lnSpc>
              <a:spcBef>
                <a:spcPts val="335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Основни правила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получаване на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дарения</a:t>
            </a:r>
            <a:endParaRPr sz="1400">
              <a:latin typeface="Verdana"/>
              <a:cs typeface="Verdana"/>
            </a:endParaRPr>
          </a:p>
          <a:p>
            <a:pPr marL="170815" indent="-158750">
              <a:lnSpc>
                <a:spcPct val="100000"/>
              </a:lnSpc>
              <a:spcBef>
                <a:spcPts val="340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Данъчно облагане на даренията - юридически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лица</a:t>
            </a:r>
            <a:endParaRPr sz="1400">
              <a:latin typeface="Verdana"/>
              <a:cs typeface="Verdana"/>
            </a:endParaRPr>
          </a:p>
          <a:p>
            <a:pPr marL="170815" indent="-158750">
              <a:lnSpc>
                <a:spcPct val="100000"/>
              </a:lnSpc>
              <a:spcBef>
                <a:spcPts val="335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Данъчно облагане на даренията – </a:t>
            </a:r>
            <a:r>
              <a:rPr sz="1400" spc="-5" dirty="0">
                <a:latin typeface="Verdana"/>
                <a:cs typeface="Verdana"/>
              </a:rPr>
              <a:t>физически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лица</a:t>
            </a:r>
            <a:endParaRPr sz="1400">
              <a:latin typeface="Verdana"/>
              <a:cs typeface="Verdana"/>
            </a:endParaRPr>
          </a:p>
          <a:p>
            <a:pPr marL="170815" indent="-158750">
              <a:lnSpc>
                <a:spcPct val="100000"/>
              </a:lnSpc>
              <a:spcBef>
                <a:spcPts val="335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Данъчни облекчения </a:t>
            </a:r>
            <a:r>
              <a:rPr sz="1400" spc="-5" dirty="0">
                <a:latin typeface="Verdana"/>
                <a:cs typeface="Verdana"/>
              </a:rPr>
              <a:t>за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дарителите</a:t>
            </a:r>
            <a:endParaRPr sz="1400">
              <a:latin typeface="Verdana"/>
              <a:cs typeface="Verdana"/>
            </a:endParaRPr>
          </a:p>
          <a:p>
            <a:pPr marL="170815" indent="-158750">
              <a:lnSpc>
                <a:spcPct val="100000"/>
              </a:lnSpc>
              <a:spcBef>
                <a:spcPts val="335"/>
              </a:spcBef>
              <a:buChar char="•"/>
              <a:tabLst>
                <a:tab pos="171450" algn="l"/>
              </a:tabLst>
            </a:pPr>
            <a:r>
              <a:rPr sz="1400" spc="-5" dirty="0">
                <a:latin typeface="Verdana"/>
                <a:cs typeface="Verdana"/>
              </a:rPr>
              <a:t>Набиране </a:t>
            </a:r>
            <a:r>
              <a:rPr sz="1400" dirty="0">
                <a:latin typeface="Verdana"/>
                <a:cs typeface="Verdana"/>
              </a:rPr>
              <a:t>на дарения чрез благотворителни</a:t>
            </a:r>
            <a:r>
              <a:rPr sz="1400" spc="-10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SMS-и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644901" y="4754023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                   </a:t>
            </a:r>
            <a:r>
              <a:rPr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03.1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2</a:t>
            </a:r>
            <a:r>
              <a:rPr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.2019 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Симитли</a:t>
            </a:r>
            <a:endParaRPr sz="1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0491" y="1308354"/>
            <a:ext cx="8248650" cy="27520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9705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Verdana"/>
                <a:cs typeface="Verdana"/>
              </a:rPr>
              <a:t>НОРМАТИВНА</a:t>
            </a:r>
            <a:r>
              <a:rPr sz="1600" b="1" spc="40" dirty="0">
                <a:latin typeface="Verdana"/>
                <a:cs typeface="Verdana"/>
              </a:rPr>
              <a:t> </a:t>
            </a:r>
            <a:r>
              <a:rPr sz="1600" b="1" spc="-5" dirty="0">
                <a:latin typeface="Verdana"/>
                <a:cs typeface="Verdana"/>
              </a:rPr>
              <a:t>БАЗА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170815" indent="-158750">
              <a:lnSpc>
                <a:spcPct val="100000"/>
              </a:lnSpc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Закон </a:t>
            </a:r>
            <a:r>
              <a:rPr sz="1400" spc="-5" dirty="0">
                <a:latin typeface="Verdana"/>
                <a:cs typeface="Verdana"/>
              </a:rPr>
              <a:t>за предприятията </a:t>
            </a:r>
            <a:r>
              <a:rPr sz="1400" dirty="0">
                <a:latin typeface="Verdana"/>
                <a:cs typeface="Verdana"/>
              </a:rPr>
              <a:t>на социалната и </a:t>
            </a:r>
            <a:r>
              <a:rPr sz="1400" spc="-5" dirty="0">
                <a:latin typeface="Verdana"/>
                <a:cs typeface="Verdana"/>
              </a:rPr>
              <a:t>солидарна </a:t>
            </a:r>
            <a:r>
              <a:rPr sz="1400" dirty="0">
                <a:latin typeface="Verdana"/>
                <a:cs typeface="Verdana"/>
              </a:rPr>
              <a:t>икономика</a:t>
            </a:r>
            <a:r>
              <a:rPr sz="1400" spc="-18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/ЗПССИ/;</a:t>
            </a:r>
            <a:endParaRPr sz="14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Verdana"/>
              <a:buChar char="•"/>
            </a:pPr>
            <a:endParaRPr sz="2000" dirty="0">
              <a:latin typeface="Times New Roman"/>
              <a:cs typeface="Times New Roman"/>
            </a:endParaRPr>
          </a:p>
          <a:p>
            <a:pPr marL="170815" indent="-158750">
              <a:lnSpc>
                <a:spcPct val="100000"/>
              </a:lnSpc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Правилник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прилагане на</a:t>
            </a:r>
            <a:r>
              <a:rPr sz="1400" spc="-10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ЗПССИ;</a:t>
            </a:r>
          </a:p>
          <a:p>
            <a:pPr>
              <a:lnSpc>
                <a:spcPct val="100000"/>
              </a:lnSpc>
              <a:spcBef>
                <a:spcPts val="55"/>
              </a:spcBef>
              <a:buFont typeface="Verdana"/>
              <a:buChar char="•"/>
            </a:pPr>
            <a:endParaRPr sz="2000" dirty="0">
              <a:latin typeface="Times New Roman"/>
              <a:cs typeface="Times New Roman"/>
            </a:endParaRPr>
          </a:p>
          <a:p>
            <a:pPr marL="170815" indent="-158750">
              <a:lnSpc>
                <a:spcPct val="100000"/>
              </a:lnSpc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Методика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оценка на социалната добавена </a:t>
            </a:r>
            <a:r>
              <a:rPr sz="1400" spc="-5" dirty="0">
                <a:latin typeface="Verdana"/>
                <a:cs typeface="Verdana"/>
              </a:rPr>
              <a:t>стойност, произвеждана </a:t>
            </a:r>
            <a:r>
              <a:rPr sz="1400" dirty="0">
                <a:latin typeface="Verdana"/>
                <a:cs typeface="Verdana"/>
              </a:rPr>
              <a:t>от дейността</a:t>
            </a:r>
            <a:r>
              <a:rPr sz="1400" spc="-15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на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400" spc="-5" dirty="0">
                <a:latin typeface="Verdana"/>
                <a:cs typeface="Verdana"/>
              </a:rPr>
              <a:t>социалните </a:t>
            </a:r>
            <a:r>
              <a:rPr sz="1400" dirty="0">
                <a:latin typeface="Verdana"/>
                <a:cs typeface="Verdana"/>
              </a:rPr>
              <a:t>предприятия по чл.7 и чл.8 от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ЗПССИ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70815" indent="-158750">
              <a:lnSpc>
                <a:spcPct val="100000"/>
              </a:lnSpc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План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действие по социалната </a:t>
            </a:r>
            <a:r>
              <a:rPr sz="1400" spc="-5" dirty="0">
                <a:latin typeface="Verdana"/>
                <a:cs typeface="Verdana"/>
              </a:rPr>
              <a:t>икономика 2018 </a:t>
            </a:r>
            <a:r>
              <a:rPr sz="1400" dirty="0">
                <a:latin typeface="Verdana"/>
                <a:cs typeface="Verdana"/>
              </a:rPr>
              <a:t>–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2019;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  </a:t>
            </a:r>
            <a:r>
              <a:rPr spc="-85" dirty="0" smtClean="0"/>
              <a:t>03.1</a:t>
            </a:r>
            <a:r>
              <a:rPr lang="bg-BG" spc="-85" dirty="0" smtClean="0"/>
              <a:t>2</a:t>
            </a:r>
            <a:r>
              <a:rPr spc="-85" dirty="0" smtClean="0"/>
              <a:t>.2019 </a:t>
            </a:r>
            <a:r>
              <a:rPr lang="bg-BG" spc="-85" dirty="0" smtClean="0"/>
              <a:t>Симитли</a:t>
            </a:r>
            <a:endParaRPr spc="-7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80491" y="1451000"/>
            <a:ext cx="8233409" cy="292354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14300" algn="ctr">
              <a:lnSpc>
                <a:spcPct val="100000"/>
              </a:lnSpc>
              <a:spcBef>
                <a:spcPts val="290"/>
              </a:spcBef>
            </a:pPr>
            <a:r>
              <a:rPr sz="1600" b="1" spc="-10" dirty="0">
                <a:latin typeface="Verdana"/>
                <a:cs typeface="Verdana"/>
              </a:rPr>
              <a:t>НЯКОИ</a:t>
            </a:r>
            <a:r>
              <a:rPr sz="1600" b="1" spc="15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ОСОБЕНОСТИ</a:t>
            </a:r>
            <a:endParaRPr sz="1600">
              <a:latin typeface="Verdana"/>
              <a:cs typeface="Verdana"/>
            </a:endParaRPr>
          </a:p>
          <a:p>
            <a:pPr marL="110489" algn="ctr">
              <a:lnSpc>
                <a:spcPct val="100000"/>
              </a:lnSpc>
              <a:spcBef>
                <a:spcPts val="195"/>
              </a:spcBef>
            </a:pPr>
            <a:r>
              <a:rPr sz="1600" b="1" spc="-10" dirty="0">
                <a:latin typeface="Verdana"/>
                <a:cs typeface="Verdana"/>
              </a:rPr>
              <a:t>НА </a:t>
            </a:r>
            <a:r>
              <a:rPr sz="1600" b="1" spc="-5" dirty="0">
                <a:latin typeface="Verdana"/>
                <a:cs typeface="Verdana"/>
              </a:rPr>
              <a:t>ДОБРОВОЛЧЕСТВОТО В</a:t>
            </a:r>
            <a:r>
              <a:rPr sz="1600" b="1" spc="70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БЪЛГАРИЯ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150">
              <a:latin typeface="Times New Roman"/>
              <a:cs typeface="Times New Roman"/>
            </a:endParaRPr>
          </a:p>
          <a:p>
            <a:pPr marL="12700" marR="5080">
              <a:lnSpc>
                <a:spcPts val="1510"/>
              </a:lnSpc>
              <a:spcBef>
                <a:spcPts val="5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Липса на </a:t>
            </a:r>
            <a:r>
              <a:rPr sz="1400" spc="-5" dirty="0">
                <a:latin typeface="Verdana"/>
                <a:cs typeface="Verdana"/>
              </a:rPr>
              <a:t>регламентация </a:t>
            </a:r>
            <a:r>
              <a:rPr sz="1400" dirty="0">
                <a:latin typeface="Verdana"/>
                <a:cs typeface="Verdana"/>
              </a:rPr>
              <a:t>- България е единствената </a:t>
            </a:r>
            <a:r>
              <a:rPr sz="1400" spc="-5" dirty="0">
                <a:latin typeface="Verdana"/>
                <a:cs typeface="Verdana"/>
              </a:rPr>
              <a:t>страна </a:t>
            </a:r>
            <a:r>
              <a:rPr sz="1400" dirty="0">
                <a:latin typeface="Verdana"/>
                <a:cs typeface="Verdana"/>
              </a:rPr>
              <a:t>в целия Европейски съюз,  в </a:t>
            </a:r>
            <a:r>
              <a:rPr sz="1400" spc="-5" dirty="0">
                <a:latin typeface="Verdana"/>
                <a:cs typeface="Verdana"/>
              </a:rPr>
              <a:t>която </a:t>
            </a:r>
            <a:r>
              <a:rPr sz="1400" dirty="0">
                <a:latin typeface="Verdana"/>
                <a:cs typeface="Verdana"/>
              </a:rPr>
              <a:t>доброволческият </a:t>
            </a:r>
            <a:r>
              <a:rPr sz="1400" spc="-5" dirty="0">
                <a:latin typeface="Verdana"/>
                <a:cs typeface="Verdana"/>
              </a:rPr>
              <a:t>труд </a:t>
            </a:r>
            <a:r>
              <a:rPr sz="1400" dirty="0">
                <a:latin typeface="Verdana"/>
                <a:cs typeface="Verdana"/>
              </a:rPr>
              <a:t>не е законово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регламентиран.</a:t>
            </a:r>
            <a:endParaRPr sz="1400">
              <a:latin typeface="Verdana"/>
              <a:cs typeface="Verdana"/>
            </a:endParaRPr>
          </a:p>
          <a:p>
            <a:pPr marL="12700" marR="421005">
              <a:lnSpc>
                <a:spcPct val="90100"/>
              </a:lnSpc>
              <a:spcBef>
                <a:spcPts val="310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Липсват дефиниция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доброволец, какви </a:t>
            </a:r>
            <a:r>
              <a:rPr sz="1400" spc="-5" dirty="0">
                <a:latin typeface="Verdana"/>
                <a:cs typeface="Verdana"/>
              </a:rPr>
              <a:t>права </a:t>
            </a:r>
            <a:r>
              <a:rPr sz="1400" dirty="0">
                <a:latin typeface="Verdana"/>
                <a:cs typeface="Verdana"/>
              </a:rPr>
              <a:t>и задължения </a:t>
            </a:r>
            <a:r>
              <a:rPr sz="1400" spc="-5" dirty="0">
                <a:latin typeface="Verdana"/>
                <a:cs typeface="Verdana"/>
              </a:rPr>
              <a:t>има </a:t>
            </a:r>
            <a:r>
              <a:rPr sz="1400" dirty="0">
                <a:latin typeface="Verdana"/>
                <a:cs typeface="Verdana"/>
              </a:rPr>
              <a:t>човек, когато  полага доброволен </a:t>
            </a:r>
            <a:r>
              <a:rPr sz="1400" spc="-5" dirty="0">
                <a:latin typeface="Verdana"/>
                <a:cs typeface="Verdana"/>
              </a:rPr>
              <a:t>труд </a:t>
            </a:r>
            <a:r>
              <a:rPr sz="1400" dirty="0">
                <a:latin typeface="Verdana"/>
                <a:cs typeface="Verdana"/>
              </a:rPr>
              <a:t>и какви </a:t>
            </a:r>
            <a:r>
              <a:rPr sz="1400" spc="-5" dirty="0">
                <a:latin typeface="Verdana"/>
                <a:cs typeface="Verdana"/>
              </a:rPr>
              <a:t>права </a:t>
            </a:r>
            <a:r>
              <a:rPr sz="1400" dirty="0">
                <a:latin typeface="Verdana"/>
                <a:cs typeface="Verdana"/>
              </a:rPr>
              <a:t>и задължения </a:t>
            </a:r>
            <a:r>
              <a:rPr sz="1400" spc="-5" dirty="0">
                <a:latin typeface="Verdana"/>
                <a:cs typeface="Verdana"/>
              </a:rPr>
              <a:t>имат </a:t>
            </a:r>
            <a:r>
              <a:rPr sz="1400" dirty="0">
                <a:latin typeface="Verdana"/>
                <a:cs typeface="Verdana"/>
              </a:rPr>
              <a:t>организациите, които  </a:t>
            </a:r>
            <a:r>
              <a:rPr sz="1400" spc="-5" dirty="0">
                <a:latin typeface="Verdana"/>
                <a:cs typeface="Verdana"/>
              </a:rPr>
              <a:t>приемат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доброволци.</a:t>
            </a:r>
            <a:endParaRPr sz="1400">
              <a:latin typeface="Verdana"/>
              <a:cs typeface="Verdana"/>
            </a:endParaRPr>
          </a:p>
          <a:p>
            <a:pPr marL="12700" marR="59055">
              <a:lnSpc>
                <a:spcPts val="1510"/>
              </a:lnSpc>
              <a:spcBef>
                <a:spcPts val="360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В много случаи полагането на доброволен </a:t>
            </a:r>
            <a:r>
              <a:rPr sz="1400" spc="-5" dirty="0">
                <a:latin typeface="Verdana"/>
                <a:cs typeface="Verdana"/>
              </a:rPr>
              <a:t>труд </a:t>
            </a:r>
            <a:r>
              <a:rPr sz="1400" dirty="0">
                <a:latin typeface="Verdana"/>
                <a:cs typeface="Verdana"/>
              </a:rPr>
              <a:t>директно противоречи на Кодекса</a:t>
            </a:r>
            <a:r>
              <a:rPr sz="1400" spc="-19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на  </a:t>
            </a:r>
            <a:r>
              <a:rPr sz="1400" spc="-5" dirty="0">
                <a:latin typeface="Verdana"/>
                <a:cs typeface="Verdana"/>
              </a:rPr>
              <a:t>труда </a:t>
            </a:r>
            <a:r>
              <a:rPr sz="1400" dirty="0">
                <a:latin typeface="Verdana"/>
                <a:cs typeface="Verdana"/>
              </a:rPr>
              <a:t>и създава </a:t>
            </a:r>
            <a:r>
              <a:rPr sz="1400" spc="-5" dirty="0">
                <a:latin typeface="Verdana"/>
                <a:cs typeface="Verdana"/>
              </a:rPr>
              <a:t>затруднения </a:t>
            </a:r>
            <a:r>
              <a:rPr sz="1400" dirty="0">
                <a:latin typeface="Verdana"/>
                <a:cs typeface="Verdana"/>
              </a:rPr>
              <a:t>на организациите, които </a:t>
            </a:r>
            <a:r>
              <a:rPr sz="1400" spc="-5" dirty="0">
                <a:latin typeface="Verdana"/>
                <a:cs typeface="Verdana"/>
              </a:rPr>
              <a:t>разчитат </a:t>
            </a:r>
            <a:r>
              <a:rPr sz="1400" dirty="0">
                <a:latin typeface="Verdana"/>
                <a:cs typeface="Verdana"/>
              </a:rPr>
              <a:t>на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доброволци.</a:t>
            </a:r>
            <a:endParaRPr sz="1400">
              <a:latin typeface="Verdana"/>
              <a:cs typeface="Verdana"/>
            </a:endParaRPr>
          </a:p>
          <a:p>
            <a:pPr marL="12700" marR="45720">
              <a:lnSpc>
                <a:spcPct val="90100"/>
              </a:lnSpc>
              <a:spcBef>
                <a:spcPts val="315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Доброволният </a:t>
            </a:r>
            <a:r>
              <a:rPr sz="1400" spc="-5" dirty="0">
                <a:latin typeface="Verdana"/>
                <a:cs typeface="Verdana"/>
              </a:rPr>
              <a:t>труд </a:t>
            </a:r>
            <a:r>
              <a:rPr sz="1400" dirty="0">
                <a:latin typeface="Verdana"/>
                <a:cs typeface="Verdana"/>
              </a:rPr>
              <a:t>е огромен ресурс (предвид </a:t>
            </a:r>
            <a:r>
              <a:rPr sz="1400" spc="-5" dirty="0">
                <a:latin typeface="Verdana"/>
                <a:cs typeface="Verdana"/>
              </a:rPr>
              <a:t>факта, че 3% </a:t>
            </a:r>
            <a:r>
              <a:rPr sz="1400" dirty="0">
                <a:latin typeface="Verdana"/>
                <a:cs typeface="Verdana"/>
              </a:rPr>
              <a:t>от </a:t>
            </a:r>
            <a:r>
              <a:rPr sz="1400" spc="-5" dirty="0">
                <a:latin typeface="Verdana"/>
                <a:cs typeface="Verdana"/>
              </a:rPr>
              <a:t>брутния </a:t>
            </a:r>
            <a:r>
              <a:rPr sz="1400" dirty="0">
                <a:latin typeface="Verdana"/>
                <a:cs typeface="Verdana"/>
              </a:rPr>
              <a:t>вътрешен  </a:t>
            </a:r>
            <a:r>
              <a:rPr sz="1400" spc="-5" dirty="0">
                <a:latin typeface="Verdana"/>
                <a:cs typeface="Verdana"/>
              </a:rPr>
              <a:t>продукт </a:t>
            </a:r>
            <a:r>
              <a:rPr sz="1400" dirty="0">
                <a:latin typeface="Verdana"/>
                <a:cs typeface="Verdana"/>
              </a:rPr>
              <a:t>на Европейския съюз е от доброволчески </a:t>
            </a:r>
            <a:r>
              <a:rPr sz="1400" spc="-5" dirty="0">
                <a:latin typeface="Verdana"/>
                <a:cs typeface="Verdana"/>
              </a:rPr>
              <a:t>труд) </a:t>
            </a:r>
            <a:r>
              <a:rPr sz="1400" dirty="0">
                <a:latin typeface="Verdana"/>
                <a:cs typeface="Verdana"/>
              </a:rPr>
              <a:t>и е важно да </a:t>
            </a:r>
            <a:r>
              <a:rPr sz="1400" spc="-5" dirty="0">
                <a:latin typeface="Verdana"/>
                <a:cs typeface="Verdana"/>
              </a:rPr>
              <a:t>има рамка, която  </a:t>
            </a:r>
            <a:r>
              <a:rPr sz="1400" dirty="0">
                <a:latin typeface="Verdana"/>
                <a:cs typeface="Verdana"/>
              </a:rPr>
              <a:t>да </a:t>
            </a:r>
            <a:r>
              <a:rPr sz="1400" spc="-5" dirty="0">
                <a:latin typeface="Verdana"/>
                <a:cs typeface="Verdana"/>
              </a:rPr>
              <a:t>го регулира </a:t>
            </a:r>
            <a:r>
              <a:rPr sz="1400" dirty="0">
                <a:latin typeface="Verdana"/>
                <a:cs typeface="Verdana"/>
              </a:rPr>
              <a:t>и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насърчава.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644901" y="4754023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                     </a:t>
            </a:r>
            <a:r>
              <a:rPr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03.1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2</a:t>
            </a:r>
            <a:r>
              <a:rPr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.2019 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Симитли</a:t>
            </a:r>
            <a:endParaRPr sz="1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6304" y="4793745"/>
            <a:ext cx="8833485" cy="232410"/>
          </a:xfrm>
          <a:custGeom>
            <a:avLst/>
            <a:gdLst/>
            <a:ahLst/>
            <a:cxnLst/>
            <a:rect l="l" t="t" r="r" b="b"/>
            <a:pathLst>
              <a:path w="8833485" h="232410">
                <a:moveTo>
                  <a:pt x="0" y="232168"/>
                </a:moveTo>
                <a:lnTo>
                  <a:pt x="8833104" y="232168"/>
                </a:lnTo>
                <a:lnTo>
                  <a:pt x="8833104" y="0"/>
                </a:lnTo>
                <a:lnTo>
                  <a:pt x="0" y="0"/>
                </a:lnTo>
                <a:lnTo>
                  <a:pt x="0" y="232168"/>
                </a:lnTo>
                <a:close/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00" y="118871"/>
            <a:ext cx="8833485" cy="4910455"/>
          </a:xfrm>
          <a:custGeom>
            <a:avLst/>
            <a:gdLst/>
            <a:ahLst/>
            <a:cxnLst/>
            <a:rect l="l" t="t" r="r" b="b"/>
            <a:pathLst>
              <a:path w="8833485" h="4910455">
                <a:moveTo>
                  <a:pt x="0" y="4910328"/>
                </a:moveTo>
                <a:lnTo>
                  <a:pt x="8833104" y="4910328"/>
                </a:lnTo>
                <a:lnTo>
                  <a:pt x="8833104" y="0"/>
                </a:lnTo>
                <a:lnTo>
                  <a:pt x="0" y="0"/>
                </a:lnTo>
                <a:lnTo>
                  <a:pt x="0" y="4910328"/>
                </a:lnTo>
                <a:close/>
              </a:path>
            </a:pathLst>
          </a:custGeom>
          <a:ln w="9525">
            <a:solidFill>
              <a:srgbClr val="83838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788922" y="3143757"/>
            <a:ext cx="492633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spc="-5" dirty="0">
                <a:latin typeface="Georgia"/>
                <a:cs typeface="Georgia"/>
              </a:rPr>
              <a:t>Благодаря </a:t>
            </a:r>
            <a:r>
              <a:rPr sz="2700" b="1" dirty="0">
                <a:latin typeface="Georgia"/>
                <a:cs typeface="Georgia"/>
              </a:rPr>
              <a:t>за</a:t>
            </a:r>
            <a:r>
              <a:rPr sz="2700" b="1" spc="-45" dirty="0">
                <a:latin typeface="Georgia"/>
                <a:cs typeface="Georgia"/>
              </a:rPr>
              <a:t> </a:t>
            </a:r>
            <a:r>
              <a:rPr sz="2700" b="1" spc="-5" dirty="0">
                <a:latin typeface="Georgia"/>
                <a:cs typeface="Georgia"/>
              </a:rPr>
              <a:t>вниманието!</a:t>
            </a:r>
            <a:endParaRPr sz="2700">
              <a:latin typeface="Georgia"/>
              <a:cs typeface="Georg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825374" y="310128"/>
            <a:ext cx="3194548" cy="17552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644901" y="4754023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z="1400" spc="-85" smtClean="0">
                <a:solidFill>
                  <a:srgbClr val="FFFF00"/>
                </a:solidFill>
                <a:latin typeface="Verdana"/>
                <a:cs typeface="Verdana"/>
              </a:rPr>
              <a:t>                         </a:t>
            </a:r>
            <a:r>
              <a:rPr sz="1400" spc="-85" smtClean="0">
                <a:solidFill>
                  <a:srgbClr val="FFFF00"/>
                </a:solidFill>
                <a:latin typeface="Verdana"/>
                <a:cs typeface="Verdana"/>
              </a:rPr>
              <a:t>03.1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2</a:t>
            </a:r>
            <a:r>
              <a:rPr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.2019 </a:t>
            </a:r>
            <a:r>
              <a:rPr lang="bg-BG" sz="1400" spc="-85" dirty="0" smtClean="0">
                <a:solidFill>
                  <a:srgbClr val="FFFF00"/>
                </a:solidFill>
                <a:latin typeface="Verdana"/>
                <a:cs typeface="Verdana"/>
              </a:rPr>
              <a:t>Симитли</a:t>
            </a:r>
            <a:endParaRPr sz="1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7559" y="161925"/>
            <a:ext cx="108775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u="sng" spc="-3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0491" y="1222400"/>
            <a:ext cx="4375150" cy="68389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94615">
              <a:lnSpc>
                <a:spcPct val="100000"/>
              </a:lnSpc>
              <a:spcBef>
                <a:spcPts val="770"/>
              </a:spcBef>
            </a:pPr>
            <a:r>
              <a:rPr sz="1600" b="1" spc="-10" dirty="0">
                <a:latin typeface="Verdana"/>
                <a:cs typeface="Verdana"/>
              </a:rPr>
              <a:t>Регистрирана сертификатна</a:t>
            </a:r>
            <a:r>
              <a:rPr sz="1600" b="1" spc="140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марка</a:t>
            </a:r>
            <a:endParaRPr sz="1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1600" b="1" spc="-10" dirty="0">
                <a:latin typeface="Verdana"/>
                <a:cs typeface="Verdana"/>
              </a:rPr>
              <a:t>„Продукт </a:t>
            </a:r>
            <a:r>
              <a:rPr sz="1600" b="1" spc="-5" dirty="0">
                <a:latin typeface="Verdana"/>
                <a:cs typeface="Verdana"/>
              </a:rPr>
              <a:t>на социално</a:t>
            </a:r>
            <a:r>
              <a:rPr sz="1600" b="1" spc="70" dirty="0">
                <a:latin typeface="Verdana"/>
                <a:cs typeface="Verdana"/>
              </a:rPr>
              <a:t> </a:t>
            </a:r>
            <a:r>
              <a:rPr sz="1600" b="1" spc="-5" dirty="0">
                <a:latin typeface="Verdana"/>
                <a:cs typeface="Verdana"/>
              </a:rPr>
              <a:t>предприятие“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1377" y="2902898"/>
            <a:ext cx="8293100" cy="1349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96215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Verdana"/>
                <a:cs typeface="Verdana"/>
              </a:rPr>
              <a:t>Целта на сертификатната </a:t>
            </a:r>
            <a:r>
              <a:rPr sz="1400" spc="-5" dirty="0">
                <a:latin typeface="Verdana"/>
                <a:cs typeface="Verdana"/>
              </a:rPr>
              <a:t>марка </a:t>
            </a:r>
            <a:r>
              <a:rPr sz="1400" dirty="0">
                <a:latin typeface="Verdana"/>
                <a:cs typeface="Verdana"/>
              </a:rPr>
              <a:t>е повишаване осведомеността на заинтересованите  </a:t>
            </a:r>
            <a:r>
              <a:rPr sz="1400" spc="-5" dirty="0">
                <a:latin typeface="Verdana"/>
                <a:cs typeface="Verdana"/>
              </a:rPr>
              <a:t>страни </a:t>
            </a:r>
            <a:r>
              <a:rPr sz="1400" dirty="0">
                <a:latin typeface="Verdana"/>
                <a:cs typeface="Verdana"/>
              </a:rPr>
              <a:t>относно същността, </a:t>
            </a:r>
            <a:r>
              <a:rPr sz="1400" spc="-5" dirty="0">
                <a:latin typeface="Verdana"/>
                <a:cs typeface="Verdana"/>
              </a:rPr>
              <a:t>функционирането </a:t>
            </a:r>
            <a:r>
              <a:rPr sz="1400" dirty="0">
                <a:latin typeface="Verdana"/>
                <a:cs typeface="Verdana"/>
              </a:rPr>
              <a:t>на социалната </a:t>
            </a:r>
            <a:r>
              <a:rPr sz="1400" spc="-5" dirty="0">
                <a:latin typeface="Verdana"/>
                <a:cs typeface="Verdana"/>
              </a:rPr>
              <a:t>икономика </a:t>
            </a:r>
            <a:r>
              <a:rPr sz="1400" dirty="0">
                <a:latin typeface="Verdana"/>
                <a:cs typeface="Verdana"/>
              </a:rPr>
              <a:t>и </a:t>
            </a:r>
            <a:r>
              <a:rPr sz="1400" spc="-5" dirty="0">
                <a:latin typeface="Verdana"/>
                <a:cs typeface="Verdana"/>
              </a:rPr>
              <a:t>развитие на  активна </a:t>
            </a:r>
            <a:r>
              <a:rPr sz="1400" dirty="0">
                <a:latin typeface="Verdana"/>
                <a:cs typeface="Verdana"/>
              </a:rPr>
              <a:t>подкрепяща среда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субектите на социалната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икономика.</a:t>
            </a:r>
            <a:endParaRPr sz="14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340"/>
              </a:spcBef>
            </a:pPr>
            <a:r>
              <a:rPr sz="1400" spc="-5" dirty="0">
                <a:latin typeface="Verdana"/>
                <a:cs typeface="Verdana"/>
              </a:rPr>
              <a:t>Социалното </a:t>
            </a:r>
            <a:r>
              <a:rPr sz="1400" dirty="0">
                <a:latin typeface="Verdana"/>
                <a:cs typeface="Verdana"/>
              </a:rPr>
              <a:t>предприятие получава </a:t>
            </a:r>
            <a:r>
              <a:rPr sz="1400" spc="-5" dirty="0">
                <a:latin typeface="Verdana"/>
                <a:cs typeface="Verdana"/>
              </a:rPr>
              <a:t>безвъзмездно </a:t>
            </a:r>
            <a:r>
              <a:rPr sz="1400" dirty="0">
                <a:latin typeface="Verdana"/>
                <a:cs typeface="Verdana"/>
              </a:rPr>
              <a:t>сертификатната </a:t>
            </a:r>
            <a:r>
              <a:rPr sz="1400" spc="-5" dirty="0">
                <a:latin typeface="Verdana"/>
                <a:cs typeface="Verdana"/>
              </a:rPr>
              <a:t>марка, </a:t>
            </a:r>
            <a:r>
              <a:rPr sz="1400" dirty="0">
                <a:latin typeface="Verdana"/>
                <a:cs typeface="Verdana"/>
              </a:rPr>
              <a:t>след вписване  в Регистъра на </a:t>
            </a:r>
            <a:r>
              <a:rPr sz="1400" spc="-5" dirty="0">
                <a:latin typeface="Verdana"/>
                <a:cs typeface="Verdana"/>
              </a:rPr>
              <a:t>социалните </a:t>
            </a:r>
            <a:r>
              <a:rPr sz="1400" dirty="0">
                <a:latin typeface="Verdana"/>
                <a:cs typeface="Verdana"/>
              </a:rPr>
              <a:t>предприятия с цел отличаване на </a:t>
            </a:r>
            <a:r>
              <a:rPr sz="1400" spc="-5" dirty="0">
                <a:latin typeface="Verdana"/>
                <a:cs typeface="Verdana"/>
              </a:rPr>
              <a:t>продуктите </a:t>
            </a:r>
            <a:r>
              <a:rPr sz="1400" dirty="0">
                <a:latin typeface="Verdana"/>
                <a:cs typeface="Verdana"/>
              </a:rPr>
              <a:t>и услугите на  социалното предприятие на </a:t>
            </a:r>
            <a:r>
              <a:rPr sz="1400" spc="-5" dirty="0">
                <a:latin typeface="Verdana"/>
                <a:cs typeface="Verdana"/>
              </a:rPr>
              <a:t>пазара.</a:t>
            </a:r>
            <a:r>
              <a:rPr sz="1400" spc="-10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/ЗПССИ/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953125" y="1276350"/>
            <a:ext cx="2419350" cy="13995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</a:t>
            </a:r>
            <a:r>
              <a:rPr spc="-85" dirty="0" smtClean="0"/>
              <a:t>03.1</a:t>
            </a:r>
            <a:r>
              <a:rPr lang="bg-BG" spc="-85" dirty="0" smtClean="0"/>
              <a:t>2</a:t>
            </a:r>
            <a:r>
              <a:rPr spc="-85" dirty="0" smtClean="0"/>
              <a:t>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0491" y="1308354"/>
            <a:ext cx="8264525" cy="28797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2560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Verdana"/>
                <a:cs typeface="Verdana"/>
              </a:rPr>
              <a:t>СОЦИАЛНО</a:t>
            </a:r>
            <a:r>
              <a:rPr sz="1600" b="1" spc="40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ПРЕДПРИЕМАЧЕСТВО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170815" indent="-158750">
              <a:lnSpc>
                <a:spcPct val="100000"/>
              </a:lnSpc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различен начин на икономическа активност, </a:t>
            </a:r>
            <a:r>
              <a:rPr sz="1400" spc="-5" dirty="0">
                <a:latin typeface="Verdana"/>
                <a:cs typeface="Verdana"/>
              </a:rPr>
              <a:t>която </a:t>
            </a:r>
            <a:r>
              <a:rPr sz="1400" dirty="0">
                <a:latin typeface="Verdana"/>
                <a:cs typeface="Verdana"/>
              </a:rPr>
              <a:t>смесва находчивостта на</a:t>
            </a:r>
            <a:r>
              <a:rPr sz="1400" spc="-254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бизнеса</a:t>
            </a:r>
          </a:p>
          <a:p>
            <a:pPr marL="12700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със </a:t>
            </a:r>
            <a:r>
              <a:rPr sz="1400" spc="-5" dirty="0">
                <a:latin typeface="Verdana"/>
                <a:cs typeface="Verdana"/>
              </a:rPr>
              <a:t>социална мисия, </a:t>
            </a:r>
            <a:r>
              <a:rPr sz="1400" dirty="0">
                <a:latin typeface="Verdana"/>
                <a:cs typeface="Verdana"/>
              </a:rPr>
              <a:t>умелото </a:t>
            </a:r>
            <a:r>
              <a:rPr sz="1400" spc="-5" dirty="0">
                <a:latin typeface="Verdana"/>
                <a:cs typeface="Verdana"/>
              </a:rPr>
              <a:t>съчетаване </a:t>
            </a:r>
            <a:r>
              <a:rPr sz="1400" dirty="0">
                <a:latin typeface="Verdana"/>
                <a:cs typeface="Verdana"/>
              </a:rPr>
              <a:t>и </a:t>
            </a:r>
            <a:r>
              <a:rPr sz="1400" spc="-5" dirty="0">
                <a:latin typeface="Verdana"/>
                <a:cs typeface="Verdana"/>
              </a:rPr>
              <a:t>баланс </a:t>
            </a:r>
            <a:r>
              <a:rPr sz="1400" dirty="0">
                <a:latin typeface="Verdana"/>
                <a:cs typeface="Verdana"/>
              </a:rPr>
              <a:t>на социални и </a:t>
            </a:r>
            <a:r>
              <a:rPr sz="1400" spc="-5" dirty="0">
                <a:latin typeface="Verdana"/>
                <a:cs typeface="Verdana"/>
              </a:rPr>
              <a:t>икономически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цели;</a:t>
            </a: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70815" indent="-158750">
              <a:lnSpc>
                <a:spcPct val="100000"/>
              </a:lnSpc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представлява дейности, насочени към </a:t>
            </a:r>
            <a:r>
              <a:rPr sz="1400" spc="-5" dirty="0">
                <a:latin typeface="Verdana"/>
                <a:cs typeface="Verdana"/>
              </a:rPr>
              <a:t>разрешаването </a:t>
            </a:r>
            <a:r>
              <a:rPr sz="1400" dirty="0">
                <a:latin typeface="Verdana"/>
                <a:cs typeface="Verdana"/>
              </a:rPr>
              <a:t>на важни</a:t>
            </a:r>
            <a:r>
              <a:rPr sz="1400" spc="-1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обществени</a:t>
            </a:r>
          </a:p>
          <a:p>
            <a:pPr marL="12700">
              <a:lnSpc>
                <a:spcPct val="100000"/>
              </a:lnSpc>
            </a:pPr>
            <a:r>
              <a:rPr sz="1400" spc="-5" dirty="0">
                <a:latin typeface="Verdana"/>
                <a:cs typeface="Verdana"/>
              </a:rPr>
              <a:t>проблеми, като тези </a:t>
            </a:r>
            <a:r>
              <a:rPr sz="1400" dirty="0">
                <a:latin typeface="Verdana"/>
                <a:cs typeface="Verdana"/>
              </a:rPr>
              <a:t>дейности носят и </a:t>
            </a:r>
            <a:r>
              <a:rPr sz="1400" spc="-5" dirty="0">
                <a:latin typeface="Verdana"/>
                <a:cs typeface="Verdana"/>
              </a:rPr>
              <a:t>приходи за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предприемача;</a:t>
            </a:r>
            <a:endParaRPr sz="14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70815" indent="-158750">
              <a:lnSpc>
                <a:spcPct val="100000"/>
              </a:lnSpc>
              <a:buChar char="•"/>
              <a:tabLst>
                <a:tab pos="171450" algn="l"/>
              </a:tabLst>
            </a:pPr>
            <a:r>
              <a:rPr sz="1400" spc="-5" dirty="0">
                <a:latin typeface="Verdana"/>
                <a:cs typeface="Verdana"/>
              </a:rPr>
              <a:t>баланс </a:t>
            </a:r>
            <a:r>
              <a:rPr sz="1400" dirty="0">
                <a:latin typeface="Verdana"/>
                <a:cs typeface="Verdana"/>
              </a:rPr>
              <a:t>между организациите с идеална цел и обикновените </a:t>
            </a:r>
            <a:r>
              <a:rPr sz="1400" spc="-5" dirty="0">
                <a:latin typeface="Verdana"/>
                <a:cs typeface="Verdana"/>
              </a:rPr>
              <a:t>бизнес</a:t>
            </a:r>
            <a:r>
              <a:rPr sz="1400" spc="-13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начинания,</a:t>
            </a:r>
            <a:endParaRPr sz="1400" dirty="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защото </a:t>
            </a:r>
            <a:r>
              <a:rPr sz="1400" spc="-5" dirty="0">
                <a:latin typeface="Verdana"/>
                <a:cs typeface="Verdana"/>
              </a:rPr>
              <a:t>може </a:t>
            </a:r>
            <a:r>
              <a:rPr sz="1400" dirty="0">
                <a:latin typeface="Verdana"/>
                <a:cs typeface="Verdana"/>
              </a:rPr>
              <a:t>да </a:t>
            </a:r>
            <a:r>
              <a:rPr sz="1400" spc="-5" dirty="0">
                <a:latin typeface="Verdana"/>
                <a:cs typeface="Verdana"/>
              </a:rPr>
              <a:t>се </a:t>
            </a:r>
            <a:r>
              <a:rPr sz="1400" dirty="0">
                <a:latin typeface="Verdana"/>
                <a:cs typeface="Verdana"/>
              </a:rPr>
              <a:t>самоиздържа и да носи печалба и едновременно с </a:t>
            </a:r>
            <a:r>
              <a:rPr sz="1400" spc="-5" dirty="0">
                <a:latin typeface="Verdana"/>
                <a:cs typeface="Verdana"/>
              </a:rPr>
              <a:t>това </a:t>
            </a:r>
            <a:r>
              <a:rPr sz="1400" dirty="0">
                <a:latin typeface="Verdana"/>
                <a:cs typeface="Verdana"/>
              </a:rPr>
              <a:t>да </a:t>
            </a:r>
            <a:r>
              <a:rPr sz="1400" spc="-5" dirty="0">
                <a:latin typeface="Verdana"/>
                <a:cs typeface="Verdana"/>
              </a:rPr>
              <a:t>помага</a:t>
            </a:r>
            <a:r>
              <a:rPr sz="1400" spc="-204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за  </a:t>
            </a:r>
            <a:r>
              <a:rPr sz="1400" dirty="0">
                <a:latin typeface="Verdana"/>
                <a:cs typeface="Verdana"/>
              </a:rPr>
              <a:t>преодоляването на социални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трудности.</a:t>
            </a: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 03.12.2019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0491" y="1469898"/>
            <a:ext cx="8214995" cy="2410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1605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Verdana"/>
                <a:cs typeface="Verdana"/>
              </a:rPr>
              <a:t>СОЦИАЛНО ПРЕДПРИЕМАЧЕСТВО: </a:t>
            </a:r>
            <a:r>
              <a:rPr sz="1600" b="1" spc="-5" dirty="0">
                <a:latin typeface="Verdana"/>
                <a:cs typeface="Verdana"/>
              </a:rPr>
              <a:t>ТРИ </a:t>
            </a:r>
            <a:r>
              <a:rPr sz="1600" b="1" spc="-10" dirty="0">
                <a:latin typeface="Verdana"/>
                <a:cs typeface="Verdana"/>
              </a:rPr>
              <a:t>КЛЮЧОВИ</a:t>
            </a:r>
            <a:r>
              <a:rPr sz="1600" b="1" spc="180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ХАРАКТЕРИСТИКИ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800">
              <a:latin typeface="Times New Roman"/>
              <a:cs typeface="Times New Roman"/>
            </a:endParaRPr>
          </a:p>
          <a:p>
            <a:pPr marL="200025" indent="-187960">
              <a:lnSpc>
                <a:spcPct val="100000"/>
              </a:lnSpc>
              <a:buChar char="•"/>
              <a:tabLst>
                <a:tab pos="200660" algn="l"/>
              </a:tabLst>
            </a:pPr>
            <a:r>
              <a:rPr sz="1400" b="1" dirty="0">
                <a:solidFill>
                  <a:srgbClr val="FF0000"/>
                </a:solidFill>
                <a:latin typeface="Verdana"/>
                <a:cs typeface="Verdana"/>
              </a:rPr>
              <a:t>СОЦИАЛНОСТ </a:t>
            </a:r>
            <a:r>
              <a:rPr sz="1400" dirty="0">
                <a:latin typeface="Verdana"/>
                <a:cs typeface="Verdana"/>
              </a:rPr>
              <a:t>- обществена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полза;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FF0000"/>
              </a:buClr>
              <a:buFont typeface="Verdana"/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12700" marR="620395">
              <a:lnSpc>
                <a:spcPct val="100000"/>
              </a:lnSpc>
              <a:buChar char="•"/>
              <a:tabLst>
                <a:tab pos="200660" algn="l"/>
              </a:tabLst>
            </a:pPr>
            <a:r>
              <a:rPr sz="1400" b="1" dirty="0">
                <a:solidFill>
                  <a:srgbClr val="FF0000"/>
                </a:solidFill>
                <a:latin typeface="Verdana"/>
                <a:cs typeface="Verdana"/>
              </a:rPr>
              <a:t>ИНОВАЦИЯ </a:t>
            </a:r>
            <a:r>
              <a:rPr sz="1400" dirty="0">
                <a:latin typeface="Verdana"/>
                <a:cs typeface="Verdana"/>
              </a:rPr>
              <a:t>- нови идеи и модели, които отговарят на социални и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екологични  проблеми;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FF0000"/>
              </a:buClr>
              <a:buFont typeface="Verdana"/>
              <a:buChar char="•"/>
            </a:pPr>
            <a:endParaRPr sz="2000">
              <a:latin typeface="Times New Roman"/>
              <a:cs typeface="Times New Roman"/>
            </a:endParaRPr>
          </a:p>
          <a:p>
            <a:pPr marL="12700" marR="118745">
              <a:lnSpc>
                <a:spcPct val="100000"/>
              </a:lnSpc>
              <a:buChar char="•"/>
              <a:tabLst>
                <a:tab pos="200660" algn="l"/>
              </a:tabLst>
            </a:pPr>
            <a:r>
              <a:rPr sz="1400" b="1" dirty="0">
                <a:solidFill>
                  <a:srgbClr val="FF0000"/>
                </a:solidFill>
                <a:latin typeface="Verdana"/>
                <a:cs typeface="Verdana"/>
              </a:rPr>
              <a:t>ПАЗАРНА ОРИЕНТАЦИЯ </a:t>
            </a:r>
            <a:r>
              <a:rPr sz="1400" dirty="0">
                <a:latin typeface="Verdana"/>
                <a:cs typeface="Verdana"/>
              </a:rPr>
              <a:t>- перспектива, ориентирана към конкуренция и</a:t>
            </a:r>
            <a:r>
              <a:rPr sz="1400" spc="-21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насочена  към ефективност, </a:t>
            </a:r>
            <a:r>
              <a:rPr sz="1400" spc="-5" dirty="0">
                <a:latin typeface="Verdana"/>
                <a:cs typeface="Verdana"/>
              </a:rPr>
              <a:t>която </a:t>
            </a:r>
            <a:r>
              <a:rPr sz="1400" dirty="0">
                <a:latin typeface="Verdana"/>
                <a:cs typeface="Verdana"/>
              </a:rPr>
              <a:t>води до </a:t>
            </a:r>
            <a:r>
              <a:rPr sz="1400" spc="-5" dirty="0">
                <a:latin typeface="Verdana"/>
                <a:cs typeface="Verdana"/>
              </a:rPr>
              <a:t>по-голяма </a:t>
            </a:r>
            <a:r>
              <a:rPr sz="1400" dirty="0">
                <a:latin typeface="Verdana"/>
                <a:cs typeface="Verdana"/>
              </a:rPr>
              <a:t>отговорност и сътрудничество</a:t>
            </a:r>
            <a:r>
              <a:rPr sz="1400" spc="-10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между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секторите.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3733800" y="4781550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03.12.2019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80491" y="1177290"/>
            <a:ext cx="8347709" cy="28797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Verdana"/>
                <a:cs typeface="Verdana"/>
              </a:rPr>
              <a:t>ЗАЩО Е </a:t>
            </a:r>
            <a:r>
              <a:rPr sz="1600" b="1" spc="-10" dirty="0">
                <a:latin typeface="Verdana"/>
                <a:cs typeface="Verdana"/>
              </a:rPr>
              <a:t>ВАЖНО СОЦИАЛНОТО</a:t>
            </a:r>
            <a:r>
              <a:rPr sz="1600" b="1" spc="110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ПРЕДПРИЕМАЧЕСТВО?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170815" indent="-158750">
              <a:lnSpc>
                <a:spcPct val="100000"/>
              </a:lnSpc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преодолява </a:t>
            </a:r>
            <a:r>
              <a:rPr sz="1400" spc="-5" dirty="0">
                <a:latin typeface="Verdana"/>
                <a:cs typeface="Verdana"/>
              </a:rPr>
              <a:t>бариерата </a:t>
            </a:r>
            <a:r>
              <a:rPr sz="1400" dirty="0">
                <a:latin typeface="Verdana"/>
                <a:cs typeface="Verdana"/>
              </a:rPr>
              <a:t>между </a:t>
            </a:r>
            <a:r>
              <a:rPr sz="1400" spc="-5" dirty="0">
                <a:latin typeface="Verdana"/>
                <a:cs typeface="Verdana"/>
              </a:rPr>
              <a:t>бизнес </a:t>
            </a:r>
            <a:r>
              <a:rPr sz="1400" dirty="0">
                <a:latin typeface="Verdana"/>
                <a:cs typeface="Verdana"/>
              </a:rPr>
              <a:t>сектора и обществения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сектор;</a:t>
            </a:r>
            <a:endParaRPr sz="14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340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свързано е с </a:t>
            </a:r>
            <a:r>
              <a:rPr sz="1400" spc="-5" dirty="0">
                <a:latin typeface="Verdana"/>
                <a:cs typeface="Verdana"/>
              </a:rPr>
              <a:t>„нестопанския” </a:t>
            </a:r>
            <a:r>
              <a:rPr sz="1400" dirty="0">
                <a:latin typeface="Verdana"/>
                <a:cs typeface="Verdana"/>
              </a:rPr>
              <a:t>или „трети” сектор, както и с концепцията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„социална  </a:t>
            </a:r>
            <a:r>
              <a:rPr sz="1400" spc="-15" dirty="0">
                <a:latin typeface="Verdana"/>
                <a:cs typeface="Verdana"/>
              </a:rPr>
              <a:t>икономика”, </a:t>
            </a:r>
            <a:r>
              <a:rPr sz="1400" spc="-5" dirty="0">
                <a:latin typeface="Verdana"/>
                <a:cs typeface="Verdana"/>
              </a:rPr>
              <a:t>която </a:t>
            </a:r>
            <a:r>
              <a:rPr sz="1400" dirty="0">
                <a:latin typeface="Verdana"/>
                <a:cs typeface="Verdana"/>
              </a:rPr>
              <a:t>набляга на цели, които служат на общността и обществото </a:t>
            </a:r>
            <a:r>
              <a:rPr sz="1400" spc="-5" dirty="0">
                <a:latin typeface="Verdana"/>
                <a:cs typeface="Verdana"/>
              </a:rPr>
              <a:t>като</a:t>
            </a:r>
            <a:r>
              <a:rPr sz="1400" spc="-18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цяло,  вместо </a:t>
            </a:r>
            <a:r>
              <a:rPr sz="1400" spc="-5" dirty="0">
                <a:latin typeface="Verdana"/>
                <a:cs typeface="Verdana"/>
              </a:rPr>
              <a:t>само </a:t>
            </a:r>
            <a:r>
              <a:rPr sz="1400" dirty="0">
                <a:latin typeface="Verdana"/>
                <a:cs typeface="Verdana"/>
              </a:rPr>
              <a:t>на печалбата на</a:t>
            </a:r>
            <a:r>
              <a:rPr sz="1400" spc="-10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компанията;</a:t>
            </a:r>
            <a:endParaRPr sz="1400">
              <a:latin typeface="Verdana"/>
              <a:cs typeface="Verdana"/>
            </a:endParaRPr>
          </a:p>
          <a:p>
            <a:pPr marL="170815" indent="-158750">
              <a:lnSpc>
                <a:spcPct val="100000"/>
              </a:lnSpc>
              <a:spcBef>
                <a:spcPts val="335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създава </a:t>
            </a:r>
            <a:r>
              <a:rPr sz="1400" spc="-5" dirty="0">
                <a:latin typeface="Verdana"/>
                <a:cs typeface="Verdana"/>
              </a:rPr>
              <a:t>работни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места;</a:t>
            </a:r>
            <a:endParaRPr sz="1400">
              <a:latin typeface="Verdana"/>
              <a:cs typeface="Verdana"/>
            </a:endParaRPr>
          </a:p>
          <a:p>
            <a:pPr marL="170815" indent="-158750">
              <a:lnSpc>
                <a:spcPct val="100000"/>
              </a:lnSpc>
              <a:spcBef>
                <a:spcPts val="335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нови </a:t>
            </a:r>
            <a:r>
              <a:rPr sz="1400" spc="-5" dirty="0">
                <a:latin typeface="Verdana"/>
                <a:cs typeface="Verdana"/>
              </a:rPr>
              <a:t>стоки </a:t>
            </a:r>
            <a:r>
              <a:rPr sz="1400" dirty="0">
                <a:latin typeface="Verdana"/>
                <a:cs typeface="Verdana"/>
              </a:rPr>
              <a:t>и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услуги;</a:t>
            </a:r>
            <a:endParaRPr sz="1400">
              <a:latin typeface="Verdana"/>
              <a:cs typeface="Verdana"/>
            </a:endParaRPr>
          </a:p>
          <a:p>
            <a:pPr marL="12700" marR="387350">
              <a:lnSpc>
                <a:spcPct val="100000"/>
              </a:lnSpc>
              <a:spcBef>
                <a:spcPts val="340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формиране на </a:t>
            </a:r>
            <a:r>
              <a:rPr sz="1400" spc="-5" dirty="0">
                <a:latin typeface="Verdana"/>
                <a:cs typeface="Verdana"/>
              </a:rPr>
              <a:t>социален капитал </a:t>
            </a:r>
            <a:r>
              <a:rPr sz="1400" dirty="0">
                <a:latin typeface="Verdana"/>
                <a:cs typeface="Verdana"/>
              </a:rPr>
              <a:t>- </a:t>
            </a:r>
            <a:r>
              <a:rPr sz="1400" spc="-5" dirty="0">
                <a:latin typeface="Verdana"/>
                <a:cs typeface="Verdana"/>
              </a:rPr>
              <a:t>институциите, взаимоотношенията </a:t>
            </a:r>
            <a:r>
              <a:rPr sz="1400" dirty="0">
                <a:latin typeface="Verdana"/>
                <a:cs typeface="Verdana"/>
              </a:rPr>
              <a:t>и правилата,  които определят количеството и качеството на </a:t>
            </a:r>
            <a:r>
              <a:rPr sz="1400" spc="-5" dirty="0">
                <a:latin typeface="Verdana"/>
                <a:cs typeface="Verdana"/>
              </a:rPr>
              <a:t>социалните връзки </a:t>
            </a:r>
            <a:r>
              <a:rPr sz="1400" dirty="0">
                <a:latin typeface="Verdana"/>
                <a:cs typeface="Verdana"/>
              </a:rPr>
              <a:t>в едно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общество;</a:t>
            </a:r>
            <a:endParaRPr sz="1400">
              <a:latin typeface="Verdana"/>
              <a:cs typeface="Verdana"/>
            </a:endParaRPr>
          </a:p>
          <a:p>
            <a:pPr marL="12700" marR="377190">
              <a:lnSpc>
                <a:spcPct val="100000"/>
              </a:lnSpc>
              <a:spcBef>
                <a:spcPts val="335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преодоляване на </a:t>
            </a:r>
            <a:r>
              <a:rPr sz="1400" spc="-5" dirty="0">
                <a:latin typeface="Verdana"/>
                <a:cs typeface="Verdana"/>
              </a:rPr>
              <a:t>различията </a:t>
            </a:r>
            <a:r>
              <a:rPr sz="1400" dirty="0">
                <a:latin typeface="Verdana"/>
                <a:cs typeface="Verdana"/>
              </a:rPr>
              <a:t>в обществото – </a:t>
            </a:r>
            <a:r>
              <a:rPr sz="1400" spc="-5" dirty="0">
                <a:latin typeface="Verdana"/>
                <a:cs typeface="Verdana"/>
              </a:rPr>
              <a:t>постигане </a:t>
            </a:r>
            <a:r>
              <a:rPr sz="1400" dirty="0">
                <a:latin typeface="Verdana"/>
                <a:cs typeface="Verdana"/>
              </a:rPr>
              <a:t>на устойчивост (не се цели  единствено </a:t>
            </a:r>
            <a:r>
              <a:rPr sz="1400" spc="-5" dirty="0">
                <a:latin typeface="Verdana"/>
                <a:cs typeface="Verdana"/>
              </a:rPr>
              <a:t>постигане </a:t>
            </a:r>
            <a:r>
              <a:rPr sz="1400" dirty="0">
                <a:latin typeface="Verdana"/>
                <a:cs typeface="Verdana"/>
              </a:rPr>
              <a:t>на печалба в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предприятието);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 03.12.2019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0491" y="161925"/>
            <a:ext cx="8500110" cy="37965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00" dirty="0">
              <a:latin typeface="Times New Roman"/>
              <a:cs typeface="Times New Roman"/>
            </a:endParaRPr>
          </a:p>
          <a:p>
            <a:pPr marL="29845" algn="ctr">
              <a:lnSpc>
                <a:spcPct val="100000"/>
              </a:lnSpc>
            </a:pPr>
            <a:r>
              <a:rPr sz="1600" b="1" spc="-10" dirty="0">
                <a:latin typeface="Verdana"/>
                <a:cs typeface="Verdana"/>
              </a:rPr>
              <a:t>СОЦИАЛНО</a:t>
            </a:r>
            <a:r>
              <a:rPr sz="1600" b="1" spc="40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ПРЕДПРИЯТИЕ</a:t>
            </a:r>
            <a:endParaRPr sz="1600" dirty="0">
              <a:latin typeface="Verdana"/>
              <a:cs typeface="Verdana"/>
            </a:endParaRPr>
          </a:p>
          <a:p>
            <a:pPr marL="12700" marR="516255">
              <a:lnSpc>
                <a:spcPts val="1510"/>
              </a:lnSpc>
              <a:spcBef>
                <a:spcPts val="1555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предприятие е със стопанска дейност, </a:t>
            </a:r>
            <a:r>
              <a:rPr sz="1400" spc="-5" dirty="0">
                <a:latin typeface="Verdana"/>
                <a:cs typeface="Verdana"/>
              </a:rPr>
              <a:t>която има социална </a:t>
            </a:r>
            <a:r>
              <a:rPr sz="1400" dirty="0">
                <a:latin typeface="Verdana"/>
                <a:cs typeface="Verdana"/>
              </a:rPr>
              <a:t>мисия. </a:t>
            </a:r>
            <a:r>
              <a:rPr sz="1400" spc="-5" dirty="0">
                <a:latin typeface="Verdana"/>
                <a:cs typeface="Verdana"/>
              </a:rPr>
              <a:t>Тази </a:t>
            </a:r>
            <a:r>
              <a:rPr sz="1400" dirty="0">
                <a:latin typeface="Verdana"/>
                <a:cs typeface="Verdana"/>
              </a:rPr>
              <a:t>дейност се  осъществява в подкрепа на </a:t>
            </a:r>
            <a:r>
              <a:rPr sz="1400" spc="-5" dirty="0">
                <a:latin typeface="Verdana"/>
                <a:cs typeface="Verdana"/>
              </a:rPr>
              <a:t>мисията </a:t>
            </a:r>
            <a:r>
              <a:rPr sz="1400" dirty="0">
                <a:latin typeface="Verdana"/>
                <a:cs typeface="Verdana"/>
              </a:rPr>
              <a:t>и целите на предприятието, </a:t>
            </a:r>
            <a:r>
              <a:rPr sz="1400" spc="-5" dirty="0">
                <a:latin typeface="Verdana"/>
                <a:cs typeface="Verdana"/>
              </a:rPr>
              <a:t>като </a:t>
            </a:r>
            <a:r>
              <a:rPr sz="1400" dirty="0">
                <a:latin typeface="Verdana"/>
                <a:cs typeface="Verdana"/>
              </a:rPr>
              <a:t>същевременно  допринася </a:t>
            </a:r>
            <a:r>
              <a:rPr sz="1400" spc="-5" dirty="0">
                <a:latin typeface="Verdana"/>
                <a:cs typeface="Verdana"/>
              </a:rPr>
              <a:t>за получаване </a:t>
            </a:r>
            <a:r>
              <a:rPr sz="1400" dirty="0">
                <a:latin typeface="Verdana"/>
                <a:cs typeface="Verdana"/>
              </a:rPr>
              <a:t>на финансова и </a:t>
            </a:r>
            <a:r>
              <a:rPr sz="1400" spc="-5" dirty="0">
                <a:latin typeface="Verdana"/>
                <a:cs typeface="Verdana"/>
              </a:rPr>
              <a:t>нефинансова</a:t>
            </a:r>
            <a:r>
              <a:rPr sz="1400" spc="-19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подкрепа;</a:t>
            </a:r>
          </a:p>
          <a:p>
            <a:pPr marL="170815" indent="-158750">
              <a:lnSpc>
                <a:spcPct val="100000"/>
              </a:lnSpc>
              <a:spcBef>
                <a:spcPts val="150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се </a:t>
            </a:r>
            <a:r>
              <a:rPr sz="1400" spc="-5" dirty="0">
                <a:latin typeface="Verdana"/>
                <a:cs typeface="Verdana"/>
              </a:rPr>
              <a:t>издържа изцяло </a:t>
            </a:r>
            <a:r>
              <a:rPr sz="1400" dirty="0">
                <a:latin typeface="Verdana"/>
                <a:cs typeface="Verdana"/>
              </a:rPr>
              <a:t>от собствената си стопанска дейност на</a:t>
            </a:r>
            <a:r>
              <a:rPr sz="1400" spc="-1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пазара,</a:t>
            </a:r>
          </a:p>
          <a:p>
            <a:pPr marL="170815" indent="-158750">
              <a:lnSpc>
                <a:spcPct val="100000"/>
              </a:lnSpc>
              <a:spcBef>
                <a:spcPts val="170"/>
              </a:spcBef>
              <a:buChar char="•"/>
              <a:tabLst>
                <a:tab pos="171450" algn="l"/>
              </a:tabLst>
            </a:pPr>
            <a:r>
              <a:rPr sz="1400" spc="-5" dirty="0">
                <a:latin typeface="Verdana"/>
                <a:cs typeface="Verdana"/>
              </a:rPr>
              <a:t>функционира </a:t>
            </a:r>
            <a:r>
              <a:rPr sz="1400" dirty="0">
                <a:latin typeface="Verdana"/>
                <a:cs typeface="Verdana"/>
              </a:rPr>
              <a:t>в полза на служителите си, </a:t>
            </a:r>
            <a:r>
              <a:rPr sz="1400" spc="-5" dirty="0">
                <a:latin typeface="Verdana"/>
                <a:cs typeface="Verdana"/>
              </a:rPr>
              <a:t>като </a:t>
            </a:r>
            <a:r>
              <a:rPr sz="1400" dirty="0">
                <a:latin typeface="Verdana"/>
                <a:cs typeface="Verdana"/>
              </a:rPr>
              <a:t>им </a:t>
            </a:r>
            <a:r>
              <a:rPr sz="1400" spc="-5" dirty="0">
                <a:latin typeface="Verdana"/>
                <a:cs typeface="Verdana"/>
              </a:rPr>
              <a:t>осигурява</a:t>
            </a:r>
            <a:r>
              <a:rPr sz="1400" spc="-1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заетост</a:t>
            </a:r>
          </a:p>
          <a:p>
            <a:pPr marL="170815" indent="-158750">
              <a:lnSpc>
                <a:spcPct val="100000"/>
              </a:lnSpc>
              <a:spcBef>
                <a:spcPts val="170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или </a:t>
            </a:r>
            <a:r>
              <a:rPr sz="1400" spc="-5" dirty="0">
                <a:latin typeface="Verdana"/>
                <a:cs typeface="Verdana"/>
              </a:rPr>
              <a:t>функционира </a:t>
            </a:r>
            <a:r>
              <a:rPr sz="1400" dirty="0">
                <a:latin typeface="Verdana"/>
                <a:cs typeface="Verdana"/>
              </a:rPr>
              <a:t>в полза на други </a:t>
            </a:r>
            <a:r>
              <a:rPr sz="1400" spc="-5" dirty="0">
                <a:latin typeface="Verdana"/>
                <a:cs typeface="Verdana"/>
              </a:rPr>
              <a:t>уязвими</a:t>
            </a:r>
            <a:r>
              <a:rPr sz="1400" spc="-10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групи;</a:t>
            </a:r>
            <a:endParaRPr sz="1400" dirty="0">
              <a:latin typeface="Verdana"/>
              <a:cs typeface="Verdana"/>
            </a:endParaRPr>
          </a:p>
          <a:p>
            <a:pPr marL="170815" indent="-158750">
              <a:lnSpc>
                <a:spcPct val="100000"/>
              </a:lnSpc>
              <a:spcBef>
                <a:spcPts val="165"/>
              </a:spcBef>
              <a:buChar char="•"/>
              <a:tabLst>
                <a:tab pos="171450" algn="l"/>
              </a:tabLst>
            </a:pPr>
            <a:r>
              <a:rPr sz="1400" spc="-5" dirty="0">
                <a:latin typeface="Verdana"/>
                <a:cs typeface="Verdana"/>
              </a:rPr>
              <a:t>Няма значение </a:t>
            </a:r>
            <a:r>
              <a:rPr sz="1400" dirty="0">
                <a:latin typeface="Verdana"/>
                <a:cs typeface="Verdana"/>
              </a:rPr>
              <a:t>е организационната форма - </a:t>
            </a:r>
            <a:r>
              <a:rPr sz="1400" spc="-5" dirty="0">
                <a:latin typeface="Verdana"/>
                <a:cs typeface="Verdana"/>
              </a:rPr>
              <a:t>търговско </a:t>
            </a:r>
            <a:r>
              <a:rPr sz="1400" dirty="0">
                <a:latin typeface="Verdana"/>
                <a:cs typeface="Verdana"/>
              </a:rPr>
              <a:t>дружество, кооперация или</a:t>
            </a:r>
            <a:r>
              <a:rPr sz="1400" spc="-14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НПО;</a:t>
            </a:r>
            <a:endParaRPr sz="1400" dirty="0">
              <a:latin typeface="Verdana"/>
              <a:cs typeface="Verdana"/>
            </a:endParaRPr>
          </a:p>
          <a:p>
            <a:pPr marL="170815" indent="-158750">
              <a:lnSpc>
                <a:spcPts val="1595"/>
              </a:lnSpc>
              <a:spcBef>
                <a:spcPts val="170"/>
              </a:spcBef>
              <a:buChar char="•"/>
              <a:tabLst>
                <a:tab pos="171450" algn="l"/>
              </a:tabLst>
            </a:pPr>
            <a:r>
              <a:rPr sz="1400" dirty="0">
                <a:latin typeface="Verdana"/>
                <a:cs typeface="Verdana"/>
              </a:rPr>
              <a:t>Най-често социалните предприятия в България към </a:t>
            </a:r>
            <a:r>
              <a:rPr sz="1400" spc="-5" dirty="0">
                <a:latin typeface="Verdana"/>
                <a:cs typeface="Verdana"/>
              </a:rPr>
              <a:t>настоящия </a:t>
            </a:r>
            <a:r>
              <a:rPr sz="1400" dirty="0">
                <a:latin typeface="Verdana"/>
                <a:cs typeface="Verdana"/>
              </a:rPr>
              <a:t>момент са свързани</a:t>
            </a:r>
            <a:r>
              <a:rPr sz="1400" spc="-204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с</a:t>
            </a:r>
          </a:p>
          <a:p>
            <a:pPr marL="12700" marR="74295">
              <a:lnSpc>
                <a:spcPct val="90000"/>
              </a:lnSpc>
              <a:spcBef>
                <a:spcPts val="85"/>
              </a:spcBef>
            </a:pPr>
            <a:r>
              <a:rPr sz="1400" dirty="0">
                <a:latin typeface="Verdana"/>
                <a:cs typeface="Verdana"/>
              </a:rPr>
              <a:t>дейността на НЕПРАВИТЕЛСТВЕНИТЕ </a:t>
            </a:r>
            <a:r>
              <a:rPr sz="1400" spc="-5" dirty="0">
                <a:latin typeface="Verdana"/>
                <a:cs typeface="Verdana"/>
              </a:rPr>
              <a:t>ОРГАНИЗАЦИИ </a:t>
            </a:r>
            <a:r>
              <a:rPr sz="1400" dirty="0">
                <a:latin typeface="Verdana"/>
                <a:cs typeface="Verdana"/>
              </a:rPr>
              <a:t>(НПО), </a:t>
            </a:r>
            <a:r>
              <a:rPr sz="1400" spc="-5" dirty="0">
                <a:latin typeface="Verdana"/>
                <a:cs typeface="Verdana"/>
              </a:rPr>
              <a:t>тъй като НПО концентрират  </a:t>
            </a:r>
            <a:r>
              <a:rPr sz="1400" dirty="0">
                <a:latin typeface="Verdana"/>
                <a:cs typeface="Verdana"/>
              </a:rPr>
              <a:t>потребностите на отделни </a:t>
            </a:r>
            <a:r>
              <a:rPr sz="1400" spc="-5" dirty="0">
                <a:latin typeface="Verdana"/>
                <a:cs typeface="Verdana"/>
              </a:rPr>
              <a:t>уязвими групи, социалните </a:t>
            </a:r>
            <a:r>
              <a:rPr sz="1400" dirty="0">
                <a:latin typeface="Verdana"/>
                <a:cs typeface="Verdana"/>
              </a:rPr>
              <a:t>предприятия са възможност </a:t>
            </a:r>
            <a:r>
              <a:rPr sz="1400" spc="-5" dirty="0">
                <a:latin typeface="Verdana"/>
                <a:cs typeface="Verdana"/>
              </a:rPr>
              <a:t>за тях  </a:t>
            </a:r>
            <a:r>
              <a:rPr sz="1400" dirty="0">
                <a:latin typeface="Verdana"/>
                <a:cs typeface="Verdana"/>
              </a:rPr>
              <a:t>да генерират </a:t>
            </a:r>
            <a:r>
              <a:rPr sz="1400" spc="-5" dirty="0">
                <a:latin typeface="Verdana"/>
                <a:cs typeface="Verdana"/>
              </a:rPr>
              <a:t>приходи </a:t>
            </a:r>
            <a:r>
              <a:rPr sz="1400" dirty="0">
                <a:latin typeface="Verdana"/>
                <a:cs typeface="Verdana"/>
              </a:rPr>
              <a:t>от стопанска дейност </a:t>
            </a:r>
            <a:r>
              <a:rPr sz="1400" spc="-5" dirty="0">
                <a:latin typeface="Verdana"/>
                <a:cs typeface="Verdana"/>
              </a:rPr>
              <a:t>като ангажират </a:t>
            </a:r>
            <a:r>
              <a:rPr sz="1400" dirty="0">
                <a:latin typeface="Verdana"/>
                <a:cs typeface="Verdana"/>
              </a:rPr>
              <a:t>целевата си </a:t>
            </a:r>
            <a:r>
              <a:rPr sz="1400" spc="-5" dirty="0">
                <a:latin typeface="Verdana"/>
                <a:cs typeface="Verdana"/>
              </a:rPr>
              <a:t>група, </a:t>
            </a:r>
            <a:r>
              <a:rPr sz="1400" dirty="0">
                <a:latin typeface="Verdana"/>
                <a:cs typeface="Verdana"/>
              </a:rPr>
              <a:t>в търсене  на нови и устойчиви ресурси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изпълнение на обществено полезни дейности  </a:t>
            </a:r>
            <a:r>
              <a:rPr sz="1400" spc="-5" dirty="0">
                <a:latin typeface="Verdana"/>
                <a:cs typeface="Verdana"/>
              </a:rPr>
              <a:t>(подобряването </a:t>
            </a:r>
            <a:r>
              <a:rPr sz="1400" dirty="0">
                <a:latin typeface="Verdana"/>
                <a:cs typeface="Verdana"/>
              </a:rPr>
              <a:t>на качеството на </a:t>
            </a:r>
            <a:r>
              <a:rPr sz="1400" spc="-5" dirty="0">
                <a:latin typeface="Verdana"/>
                <a:cs typeface="Verdana"/>
              </a:rPr>
              <a:t>живот </a:t>
            </a:r>
            <a:r>
              <a:rPr sz="1400" dirty="0">
                <a:latin typeface="Verdana"/>
                <a:cs typeface="Verdana"/>
              </a:rPr>
              <a:t>на уязвими </a:t>
            </a:r>
            <a:r>
              <a:rPr sz="1400" spc="-5" dirty="0">
                <a:latin typeface="Verdana"/>
                <a:cs typeface="Verdana"/>
              </a:rPr>
              <a:t>групи, </a:t>
            </a:r>
            <a:r>
              <a:rPr sz="1400" dirty="0">
                <a:latin typeface="Verdana"/>
                <a:cs typeface="Verdana"/>
              </a:rPr>
              <a:t>социални мисии и др.),</a:t>
            </a:r>
            <a:r>
              <a:rPr sz="1400" spc="-15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като</a:t>
            </a:r>
            <a:endParaRPr sz="1400" dirty="0">
              <a:latin typeface="Verdana"/>
              <a:cs typeface="Verdana"/>
            </a:endParaRPr>
          </a:p>
          <a:p>
            <a:pPr marL="12700">
              <a:lnSpc>
                <a:spcPts val="1510"/>
              </a:lnSpc>
            </a:pPr>
            <a:r>
              <a:rPr sz="1400" dirty="0">
                <a:latin typeface="Verdana"/>
                <a:cs typeface="Verdana"/>
              </a:rPr>
              <a:t>алтернатива на проектната дейност, доброволчеството и</a:t>
            </a:r>
            <a:r>
              <a:rPr sz="1400" spc="-1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дарителството.</a:t>
            </a:r>
          </a:p>
        </p:txBody>
      </p:sp>
      <p:sp>
        <p:nvSpPr>
          <p:cNvPr id="3" name="object 3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 03.12.2019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0491" y="1841754"/>
            <a:ext cx="8137525" cy="20751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273050">
              <a:lnSpc>
                <a:spcPct val="100000"/>
              </a:lnSpc>
              <a:spcBef>
                <a:spcPts val="105"/>
              </a:spcBef>
              <a:buSzPct val="92857"/>
              <a:buChar char="•"/>
              <a:tabLst>
                <a:tab pos="111125" algn="l"/>
              </a:tabLst>
            </a:pPr>
            <a:r>
              <a:rPr sz="1400" spc="-5" dirty="0">
                <a:latin typeface="Verdana"/>
                <a:cs typeface="Verdana"/>
              </a:rPr>
              <a:t>Предоставяне </a:t>
            </a:r>
            <a:r>
              <a:rPr sz="1400" dirty="0">
                <a:latin typeface="Verdana"/>
                <a:cs typeface="Verdana"/>
              </a:rPr>
              <a:t>на социални услуги – </a:t>
            </a:r>
            <a:r>
              <a:rPr sz="1400" spc="-5" dirty="0">
                <a:latin typeface="Verdana"/>
                <a:cs typeface="Verdana"/>
              </a:rPr>
              <a:t>социалните </a:t>
            </a:r>
            <a:r>
              <a:rPr sz="1400" dirty="0">
                <a:latin typeface="Verdana"/>
                <a:cs typeface="Verdana"/>
              </a:rPr>
              <a:t>услуги са дейности, насочени към  подкрепа на подпомаганите лица </a:t>
            </a:r>
            <a:r>
              <a:rPr sz="1400" spc="-5" dirty="0">
                <a:latin typeface="Verdana"/>
                <a:cs typeface="Verdana"/>
              </a:rPr>
              <a:t>за </a:t>
            </a:r>
            <a:r>
              <a:rPr sz="1400" dirty="0">
                <a:latin typeface="Verdana"/>
                <a:cs typeface="Verdana"/>
              </a:rPr>
              <a:t>водене на пълноценен живот и </a:t>
            </a:r>
            <a:r>
              <a:rPr sz="1400" spc="-5" dirty="0">
                <a:latin typeface="Verdana"/>
                <a:cs typeface="Verdana"/>
              </a:rPr>
              <a:t>за</a:t>
            </a:r>
            <a:r>
              <a:rPr sz="1400" spc="-20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социално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включване</a:t>
            </a:r>
            <a:endParaRPr sz="1400">
              <a:latin typeface="Verdana"/>
              <a:cs typeface="Verdana"/>
            </a:endParaRPr>
          </a:p>
          <a:p>
            <a:pPr marL="12700" marR="46355">
              <a:lnSpc>
                <a:spcPct val="100000"/>
              </a:lnSpc>
              <a:spcBef>
                <a:spcPts val="335"/>
              </a:spcBef>
            </a:pPr>
            <a:r>
              <a:rPr sz="1400" spc="-5" dirty="0">
                <a:latin typeface="Verdana"/>
                <a:cs typeface="Verdana"/>
              </a:rPr>
              <a:t>•Социален </a:t>
            </a:r>
            <a:r>
              <a:rPr sz="1400" dirty="0">
                <a:latin typeface="Verdana"/>
                <a:cs typeface="Verdana"/>
              </a:rPr>
              <a:t>ефект - означава подобряване на </a:t>
            </a:r>
            <a:r>
              <a:rPr sz="1400" spc="-5" dirty="0">
                <a:latin typeface="Verdana"/>
                <a:cs typeface="Verdana"/>
              </a:rPr>
              <a:t>социалния статус </a:t>
            </a:r>
            <a:r>
              <a:rPr sz="1400" dirty="0">
                <a:latin typeface="Verdana"/>
                <a:cs typeface="Verdana"/>
              </a:rPr>
              <a:t>на лицата от </a:t>
            </a:r>
            <a:r>
              <a:rPr sz="1400" spc="-5" dirty="0">
                <a:latin typeface="Verdana"/>
                <a:cs typeface="Verdana"/>
              </a:rPr>
              <a:t>различни  групи, като той </a:t>
            </a:r>
            <a:r>
              <a:rPr sz="1400" dirty="0">
                <a:latin typeface="Verdana"/>
                <a:cs typeface="Verdana"/>
              </a:rPr>
              <a:t>се </a:t>
            </a:r>
            <a:r>
              <a:rPr sz="1400" spc="-5" dirty="0">
                <a:latin typeface="Verdana"/>
                <a:cs typeface="Verdana"/>
              </a:rPr>
              <a:t>проявява </a:t>
            </a:r>
            <a:r>
              <a:rPr sz="1400" dirty="0">
                <a:latin typeface="Verdana"/>
                <a:cs typeface="Verdana"/>
              </a:rPr>
              <a:t>по </a:t>
            </a:r>
            <a:r>
              <a:rPr sz="1400" spc="-5" dirty="0">
                <a:latin typeface="Verdana"/>
                <a:cs typeface="Verdana"/>
              </a:rPr>
              <a:t>различен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начин:</a:t>
            </a:r>
            <a:endParaRPr sz="14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340"/>
              </a:spcBef>
              <a:buChar char="-"/>
              <a:tabLst>
                <a:tab pos="156210" algn="l"/>
              </a:tabLst>
            </a:pPr>
            <a:r>
              <a:rPr sz="1400" dirty="0">
                <a:latin typeface="Verdana"/>
                <a:cs typeface="Verdana"/>
              </a:rPr>
              <a:t>при самото </a:t>
            </a:r>
            <a:r>
              <a:rPr sz="1400" spc="-5" dirty="0">
                <a:latin typeface="Verdana"/>
                <a:cs typeface="Verdana"/>
              </a:rPr>
              <a:t>извършване </a:t>
            </a:r>
            <a:r>
              <a:rPr sz="1400" dirty="0">
                <a:latin typeface="Verdana"/>
                <a:cs typeface="Verdana"/>
              </a:rPr>
              <a:t>на дейността, когато лицата са облагодетелствани от </a:t>
            </a:r>
            <a:r>
              <a:rPr sz="1400" spc="-5" dirty="0">
                <a:latin typeface="Verdana"/>
                <a:cs typeface="Verdana"/>
              </a:rPr>
              <a:t>факта,  </a:t>
            </a:r>
            <a:r>
              <a:rPr sz="1400" dirty="0">
                <a:latin typeface="Verdana"/>
                <a:cs typeface="Verdana"/>
              </a:rPr>
              <a:t>че </a:t>
            </a:r>
            <a:r>
              <a:rPr sz="1400" spc="-5" dirty="0">
                <a:latin typeface="Verdana"/>
                <a:cs typeface="Verdana"/>
              </a:rPr>
              <a:t>намират трудова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заетост;</a:t>
            </a:r>
            <a:endParaRPr sz="1400">
              <a:latin typeface="Verdana"/>
              <a:cs typeface="Verdana"/>
            </a:endParaRPr>
          </a:p>
          <a:p>
            <a:pPr marL="12700" marR="310515">
              <a:lnSpc>
                <a:spcPct val="100000"/>
              </a:lnSpc>
              <a:spcBef>
                <a:spcPts val="335"/>
              </a:spcBef>
              <a:buChar char="-"/>
              <a:tabLst>
                <a:tab pos="156210" algn="l"/>
              </a:tabLst>
            </a:pPr>
            <a:r>
              <a:rPr sz="1400" dirty="0">
                <a:latin typeface="Verdana"/>
                <a:cs typeface="Verdana"/>
              </a:rPr>
              <a:t>при ползване на резултатите от дейността, когато </a:t>
            </a:r>
            <a:r>
              <a:rPr sz="1400" spc="-5" dirty="0">
                <a:latin typeface="Verdana"/>
                <a:cs typeface="Verdana"/>
              </a:rPr>
              <a:t>тези </a:t>
            </a:r>
            <a:r>
              <a:rPr sz="1400" dirty="0">
                <a:latin typeface="Verdana"/>
                <a:cs typeface="Verdana"/>
              </a:rPr>
              <a:t>лица получават </a:t>
            </a:r>
            <a:r>
              <a:rPr sz="1400" spc="-5" dirty="0">
                <a:latin typeface="Verdana"/>
                <a:cs typeface="Verdana"/>
              </a:rPr>
              <a:t>стоки </a:t>
            </a:r>
            <a:r>
              <a:rPr sz="1400" dirty="0">
                <a:latin typeface="Verdana"/>
                <a:cs typeface="Verdana"/>
              </a:rPr>
              <a:t>или  услуги на привилегировани цени или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безплатно;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   03.12.2019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80491" y="1131570"/>
            <a:ext cx="8339455" cy="3352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06090" marR="1911985" indent="-895350">
              <a:lnSpc>
                <a:spcPct val="120000"/>
              </a:lnSpc>
              <a:spcBef>
                <a:spcPts val="100"/>
              </a:spcBef>
            </a:pPr>
            <a:r>
              <a:rPr sz="1500" b="1" spc="-5" dirty="0">
                <a:latin typeface="Verdana"/>
                <a:cs typeface="Verdana"/>
              </a:rPr>
              <a:t>СОЦИАЛНО ПРЕДПРИЯТИЕ, РАБОТЕЩО  </a:t>
            </a:r>
            <a:r>
              <a:rPr sz="1500" b="1" dirty="0">
                <a:latin typeface="Verdana"/>
                <a:cs typeface="Verdana"/>
              </a:rPr>
              <a:t>В </a:t>
            </a:r>
            <a:r>
              <a:rPr sz="1500" b="1" spc="-5" dirty="0">
                <a:latin typeface="Verdana"/>
                <a:cs typeface="Verdana"/>
              </a:rPr>
              <a:t>СОЦИАЛНИЯ</a:t>
            </a:r>
            <a:r>
              <a:rPr sz="1500" b="1" spc="-50" dirty="0">
                <a:latin typeface="Verdana"/>
                <a:cs typeface="Verdana"/>
              </a:rPr>
              <a:t> </a:t>
            </a:r>
            <a:r>
              <a:rPr sz="1500" b="1" spc="-5" dirty="0">
                <a:latin typeface="Verdana"/>
                <a:cs typeface="Verdana"/>
              </a:rPr>
              <a:t>СЕКТОР</a:t>
            </a:r>
            <a:endParaRPr sz="15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 marR="46355">
              <a:lnSpc>
                <a:spcPct val="100000"/>
              </a:lnSpc>
              <a:buSzPct val="92307"/>
              <a:buChar char="•"/>
              <a:tabLst>
                <a:tab pos="103505" algn="l"/>
              </a:tabLst>
            </a:pPr>
            <a:r>
              <a:rPr sz="1300" spc="-10" dirty="0">
                <a:latin typeface="Verdana"/>
                <a:cs typeface="Verdana"/>
              </a:rPr>
              <a:t>Социални </a:t>
            </a:r>
            <a:r>
              <a:rPr sz="1300" spc="-5" dirty="0">
                <a:latin typeface="Verdana"/>
                <a:cs typeface="Verdana"/>
              </a:rPr>
              <a:t>предприятия съществуват и </a:t>
            </a:r>
            <a:r>
              <a:rPr sz="1300" spc="-10" dirty="0">
                <a:latin typeface="Verdana"/>
                <a:cs typeface="Verdana"/>
              </a:rPr>
              <a:t>имат </a:t>
            </a:r>
            <a:r>
              <a:rPr sz="1300" spc="-5" dirty="0">
                <a:latin typeface="Verdana"/>
                <a:cs typeface="Verdana"/>
              </a:rPr>
              <a:t>място </a:t>
            </a:r>
            <a:r>
              <a:rPr sz="1300" spc="-10" dirty="0">
                <a:latin typeface="Verdana"/>
                <a:cs typeface="Verdana"/>
              </a:rPr>
              <a:t>във </a:t>
            </a:r>
            <a:r>
              <a:rPr sz="1300" spc="-5" dirty="0">
                <a:latin typeface="Verdana"/>
                <a:cs typeface="Verdana"/>
              </a:rPr>
              <a:t>всички сфери на стопанската дейност -  производство на всякакви стоки и предоставянето на </a:t>
            </a:r>
            <a:r>
              <a:rPr sz="1300" spc="-10" dirty="0">
                <a:latin typeface="Verdana"/>
                <a:cs typeface="Verdana"/>
              </a:rPr>
              <a:t>различни</a:t>
            </a:r>
            <a:r>
              <a:rPr sz="1300" spc="225" dirty="0">
                <a:latin typeface="Verdana"/>
                <a:cs typeface="Verdana"/>
              </a:rPr>
              <a:t> </a:t>
            </a:r>
            <a:r>
              <a:rPr sz="1300" spc="-5" dirty="0">
                <a:latin typeface="Verdana"/>
                <a:cs typeface="Verdana"/>
              </a:rPr>
              <a:t>услуги.</a:t>
            </a:r>
            <a:endParaRPr sz="13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315"/>
              </a:spcBef>
            </a:pPr>
            <a:r>
              <a:rPr sz="1300" spc="-10" dirty="0">
                <a:latin typeface="Verdana"/>
                <a:cs typeface="Verdana"/>
              </a:rPr>
              <a:t>•Не трябва </a:t>
            </a:r>
            <a:r>
              <a:rPr sz="1300" spc="-5" dirty="0">
                <a:latin typeface="Verdana"/>
                <a:cs typeface="Verdana"/>
              </a:rPr>
              <a:t>да се утъждествява дейността на социалните предприятия с дейности единствено в  </a:t>
            </a:r>
            <a:r>
              <a:rPr sz="1300" spc="-10" dirty="0">
                <a:latin typeface="Verdana"/>
                <a:cs typeface="Verdana"/>
              </a:rPr>
              <a:t>социалния </a:t>
            </a:r>
            <a:r>
              <a:rPr sz="1300" spc="-5" dirty="0">
                <a:latin typeface="Verdana"/>
                <a:cs typeface="Verdana"/>
              </a:rPr>
              <a:t>сектор. Това би </a:t>
            </a:r>
            <a:r>
              <a:rPr sz="1300" spc="-10" dirty="0">
                <a:latin typeface="Verdana"/>
                <a:cs typeface="Verdana"/>
              </a:rPr>
              <a:t>бил </a:t>
            </a:r>
            <a:r>
              <a:rPr sz="1300" spc="-5" dirty="0">
                <a:latin typeface="Verdana"/>
                <a:cs typeface="Verdana"/>
              </a:rPr>
              <a:t>само частен</a:t>
            </a:r>
            <a:r>
              <a:rPr sz="1300" spc="165" dirty="0">
                <a:latin typeface="Verdana"/>
                <a:cs typeface="Verdana"/>
              </a:rPr>
              <a:t> </a:t>
            </a:r>
            <a:r>
              <a:rPr sz="1300" spc="-5" dirty="0">
                <a:latin typeface="Verdana"/>
                <a:cs typeface="Verdana"/>
              </a:rPr>
              <a:t>случай.</a:t>
            </a:r>
            <a:endParaRPr sz="1300">
              <a:latin typeface="Verdana"/>
              <a:cs typeface="Verdana"/>
            </a:endParaRPr>
          </a:p>
          <a:p>
            <a:pPr marL="12700" marR="292735">
              <a:lnSpc>
                <a:spcPct val="100000"/>
              </a:lnSpc>
              <a:spcBef>
                <a:spcPts val="310"/>
              </a:spcBef>
            </a:pPr>
            <a:r>
              <a:rPr sz="1300" spc="-5" dirty="0">
                <a:latin typeface="Verdana"/>
                <a:cs typeface="Verdana"/>
              </a:rPr>
              <a:t>•В </a:t>
            </a:r>
            <a:r>
              <a:rPr sz="1300" spc="-10" dirty="0">
                <a:latin typeface="Verdana"/>
                <a:cs typeface="Verdana"/>
              </a:rPr>
              <a:t>практиката </a:t>
            </a:r>
            <a:r>
              <a:rPr sz="1300" spc="-5" dirty="0">
                <a:latin typeface="Verdana"/>
                <a:cs typeface="Verdana"/>
              </a:rPr>
              <a:t>съществуват и </a:t>
            </a:r>
            <a:r>
              <a:rPr sz="1300" spc="-10" dirty="0">
                <a:latin typeface="Verdana"/>
                <a:cs typeface="Verdana"/>
              </a:rPr>
              <a:t>неправителствени организации, </a:t>
            </a:r>
            <a:r>
              <a:rPr sz="1300" spc="-5" dirty="0">
                <a:latin typeface="Verdana"/>
                <a:cs typeface="Verdana"/>
              </a:rPr>
              <a:t>които изпълняват стопанска  дейност – те използват печалбата от тази стопанска дейност за финансиране на дейности в  изпълнение на социалната </a:t>
            </a:r>
            <a:r>
              <a:rPr sz="1300" spc="-10" dirty="0">
                <a:latin typeface="Verdana"/>
                <a:cs typeface="Verdana"/>
              </a:rPr>
              <a:t>мисия </a:t>
            </a:r>
            <a:r>
              <a:rPr sz="1300" spc="-5" dirty="0">
                <a:latin typeface="Verdana"/>
                <a:cs typeface="Verdana"/>
              </a:rPr>
              <a:t>на</a:t>
            </a:r>
            <a:r>
              <a:rPr sz="1300" spc="105" dirty="0">
                <a:latin typeface="Verdana"/>
                <a:cs typeface="Verdana"/>
              </a:rPr>
              <a:t> </a:t>
            </a:r>
            <a:r>
              <a:rPr sz="1300" spc="-5" dirty="0">
                <a:latin typeface="Verdana"/>
                <a:cs typeface="Verdana"/>
              </a:rPr>
              <a:t>организацията.</a:t>
            </a:r>
            <a:endParaRPr sz="1300">
              <a:latin typeface="Verdana"/>
              <a:cs typeface="Verdana"/>
            </a:endParaRPr>
          </a:p>
          <a:p>
            <a:pPr marL="12700" marR="58419" algn="just">
              <a:lnSpc>
                <a:spcPct val="100000"/>
              </a:lnSpc>
              <a:spcBef>
                <a:spcPts val="315"/>
              </a:spcBef>
            </a:pPr>
            <a:r>
              <a:rPr sz="1300" spc="-5" dirty="0">
                <a:latin typeface="Verdana"/>
                <a:cs typeface="Verdana"/>
              </a:rPr>
              <a:t>•Предприятие със стопанска </a:t>
            </a:r>
            <a:r>
              <a:rPr sz="1300" spc="-10" dirty="0">
                <a:latin typeface="Verdana"/>
                <a:cs typeface="Verdana"/>
              </a:rPr>
              <a:t>или </a:t>
            </a:r>
            <a:r>
              <a:rPr sz="1300" spc="-5" dirty="0">
                <a:latin typeface="Verdana"/>
                <a:cs typeface="Verdana"/>
              </a:rPr>
              <a:t>просто търговска дейност към </a:t>
            </a:r>
            <a:r>
              <a:rPr sz="1300" spc="-10" dirty="0">
                <a:latin typeface="Verdana"/>
                <a:cs typeface="Verdana"/>
              </a:rPr>
              <a:t>НПО, </a:t>
            </a:r>
            <a:r>
              <a:rPr sz="1300" spc="-5" dirty="0">
                <a:latin typeface="Verdana"/>
                <a:cs typeface="Verdana"/>
              </a:rPr>
              <a:t>което </a:t>
            </a:r>
            <a:r>
              <a:rPr sz="1300" spc="-10" dirty="0">
                <a:latin typeface="Verdana"/>
                <a:cs typeface="Verdana"/>
              </a:rPr>
              <a:t>генерира приходи,  </a:t>
            </a:r>
            <a:r>
              <a:rPr sz="1300" spc="-5" dirty="0">
                <a:latin typeface="Verdana"/>
                <a:cs typeface="Verdana"/>
              </a:rPr>
              <a:t>които се използват за финансиране на организацията, но </a:t>
            </a:r>
            <a:r>
              <a:rPr sz="1300" spc="-10" dirty="0">
                <a:latin typeface="Verdana"/>
                <a:cs typeface="Verdana"/>
              </a:rPr>
              <a:t>момента </a:t>
            </a:r>
            <a:r>
              <a:rPr sz="1300" spc="-5" dirty="0">
                <a:latin typeface="Verdana"/>
                <a:cs typeface="Verdana"/>
              </a:rPr>
              <a:t>на тяхното </a:t>
            </a:r>
            <a:r>
              <a:rPr sz="1300" spc="-10" dirty="0">
                <a:latin typeface="Verdana"/>
                <a:cs typeface="Verdana"/>
              </a:rPr>
              <a:t>генериране </a:t>
            </a:r>
            <a:r>
              <a:rPr sz="1300" spc="-5" dirty="0">
                <a:latin typeface="Verdana"/>
                <a:cs typeface="Verdana"/>
              </a:rPr>
              <a:t>не е  </a:t>
            </a:r>
            <a:r>
              <a:rPr sz="1300" spc="-10" dirty="0">
                <a:latin typeface="Verdana"/>
                <a:cs typeface="Verdana"/>
              </a:rPr>
              <a:t>свързан </a:t>
            </a:r>
            <a:r>
              <a:rPr sz="1300" spc="-5" dirty="0">
                <a:latin typeface="Verdana"/>
                <a:cs typeface="Verdana"/>
              </a:rPr>
              <a:t>с полза за служителите, други уязвими </a:t>
            </a:r>
            <a:r>
              <a:rPr sz="1300" spc="-10" dirty="0">
                <a:latin typeface="Verdana"/>
                <a:cs typeface="Verdana"/>
              </a:rPr>
              <a:t>групи или </a:t>
            </a:r>
            <a:r>
              <a:rPr sz="1300" spc="-5" dirty="0">
                <a:latin typeface="Verdana"/>
                <a:cs typeface="Verdana"/>
              </a:rPr>
              <a:t>социални</a:t>
            </a:r>
            <a:r>
              <a:rPr sz="1300" spc="335" dirty="0">
                <a:latin typeface="Verdana"/>
                <a:cs typeface="Verdana"/>
              </a:rPr>
              <a:t> </a:t>
            </a:r>
            <a:r>
              <a:rPr sz="1300" spc="-10" dirty="0">
                <a:latin typeface="Verdana"/>
                <a:cs typeface="Verdana"/>
              </a:rPr>
              <a:t>мисии</a:t>
            </a:r>
            <a:endParaRPr sz="13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315"/>
              </a:spcBef>
            </a:pPr>
            <a:r>
              <a:rPr sz="1300" spc="-10" dirty="0">
                <a:latin typeface="Verdana"/>
                <a:cs typeface="Verdana"/>
              </a:rPr>
              <a:t>•Например: НПО </a:t>
            </a:r>
            <a:r>
              <a:rPr sz="1300" spc="-5" dirty="0">
                <a:latin typeface="Verdana"/>
                <a:cs typeface="Verdana"/>
              </a:rPr>
              <a:t>разполага със </a:t>
            </a:r>
            <a:r>
              <a:rPr sz="1300" spc="-10" dirty="0">
                <a:latin typeface="Verdana"/>
                <a:cs typeface="Verdana"/>
              </a:rPr>
              <a:t>сграда, </a:t>
            </a:r>
            <a:r>
              <a:rPr sz="1300" spc="-5" dirty="0">
                <a:latin typeface="Verdana"/>
                <a:cs typeface="Verdana"/>
              </a:rPr>
              <a:t>която отдава под </a:t>
            </a:r>
            <a:r>
              <a:rPr sz="1300" spc="-10" dirty="0">
                <a:latin typeface="Verdana"/>
                <a:cs typeface="Verdana"/>
              </a:rPr>
              <a:t>наем </a:t>
            </a:r>
            <a:r>
              <a:rPr sz="1300" spc="-5" dirty="0">
                <a:latin typeface="Verdana"/>
                <a:cs typeface="Verdana"/>
              </a:rPr>
              <a:t>и използва </a:t>
            </a:r>
            <a:r>
              <a:rPr sz="1300" spc="-10" dirty="0">
                <a:latin typeface="Verdana"/>
                <a:cs typeface="Verdana"/>
              </a:rPr>
              <a:t>приходите</a:t>
            </a:r>
            <a:r>
              <a:rPr sz="1300" spc="315" dirty="0">
                <a:latin typeface="Verdana"/>
                <a:cs typeface="Verdana"/>
              </a:rPr>
              <a:t> </a:t>
            </a:r>
            <a:r>
              <a:rPr sz="1300" spc="-10" dirty="0">
                <a:latin typeface="Verdana"/>
                <a:cs typeface="Verdana"/>
              </a:rPr>
              <a:t>за</a:t>
            </a:r>
            <a:endParaRPr sz="13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</a:pPr>
            <a:r>
              <a:rPr sz="1300" spc="-5" dirty="0">
                <a:latin typeface="Verdana"/>
                <a:cs typeface="Verdana"/>
              </a:rPr>
              <a:t>финансиране на дейността си, не е социално </a:t>
            </a:r>
            <a:r>
              <a:rPr sz="1300" spc="-10" dirty="0">
                <a:latin typeface="Verdana"/>
                <a:cs typeface="Verdana"/>
              </a:rPr>
              <a:t>предприятие, </a:t>
            </a:r>
            <a:r>
              <a:rPr sz="1300" spc="-5" dirty="0">
                <a:latin typeface="Verdana"/>
                <a:cs typeface="Verdana"/>
              </a:rPr>
              <a:t>а стопанско предприятие към</a:t>
            </a:r>
            <a:r>
              <a:rPr sz="1300" spc="300" dirty="0">
                <a:latin typeface="Verdana"/>
                <a:cs typeface="Verdana"/>
              </a:rPr>
              <a:t> </a:t>
            </a:r>
            <a:r>
              <a:rPr sz="1300" spc="-10" dirty="0">
                <a:latin typeface="Verdana"/>
                <a:cs typeface="Verdana"/>
              </a:rPr>
              <a:t>НПО</a:t>
            </a:r>
            <a:endParaRPr sz="13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52400" y="118567"/>
            <a:ext cx="1524000" cy="818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62800" y="118503"/>
            <a:ext cx="1828800" cy="839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2644901" y="4793038"/>
            <a:ext cx="3550285" cy="2295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bg-BG" spc="-85" dirty="0" smtClean="0"/>
              <a:t>                   03.12.2019 </a:t>
            </a:r>
            <a:r>
              <a:rPr lang="bg-BG" spc="-55" dirty="0" smtClean="0"/>
              <a:t>Симитли</a:t>
            </a:r>
            <a:endParaRPr lang="bg-BG" spc="-7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2029</Words>
  <Application>Microsoft Office PowerPoint</Application>
  <PresentationFormat>On-screen Show (16:9)</PresentationFormat>
  <Paragraphs>187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Calibri</vt:lpstr>
      <vt:lpstr>Georgia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I.Chukova</dc:creator>
  <cp:lastModifiedBy>Petya Sotirova</cp:lastModifiedBy>
  <cp:revision>6</cp:revision>
  <dcterms:created xsi:type="dcterms:W3CDTF">2019-11-26T07:27:23Z</dcterms:created>
  <dcterms:modified xsi:type="dcterms:W3CDTF">2019-11-26T07:54:07Z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2019-10-08T00:00:00Z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2019-11-26T00:00:00Z</vt:filetime>
  </property>
</Properties>
</file>