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bg-BG" dirty="0" smtClean="0"/>
              <a:t> </a:t>
            </a:r>
            <a:endParaRPr lang="bg-BG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bg-BG" sz="3600" dirty="0" smtClean="0"/>
          </a:p>
          <a:p>
            <a:pPr marL="0" indent="0" algn="ctr">
              <a:buNone/>
            </a:pPr>
            <a:r>
              <a:rPr lang="bg-BG" sz="3600" dirty="0" smtClean="0"/>
              <a:t>Планирането на работата на организацията</a:t>
            </a:r>
          </a:p>
          <a:p>
            <a:pPr marL="0" indent="0" algn="ctr">
              <a:buNone/>
            </a:pPr>
            <a:endParaRPr lang="bg-BG" sz="3600" dirty="0" smtClean="0"/>
          </a:p>
          <a:p>
            <a:pPr marL="0" indent="0" algn="ctr">
              <a:buNone/>
            </a:pPr>
            <a:r>
              <a:rPr lang="bg-BG" sz="3600" dirty="0" smtClean="0"/>
              <a:t>Стратегическо планиране</a:t>
            </a:r>
          </a:p>
          <a:p>
            <a:pPr marL="0" indent="0" algn="ctr">
              <a:buNone/>
            </a:pPr>
            <a:endParaRPr lang="en-US" sz="36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31787"/>
            <a:ext cx="3324225" cy="177482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609600"/>
            <a:ext cx="3276600" cy="14970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Кога се прави?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g-BG" dirty="0" smtClean="0"/>
              <a:t>Стратегическото планиране може да се прави периодично (веднъж годишно) или винаги, когато организацията е изправена пред сериозни промени. В идеалния случай, стратегическото планиране трябва да е приключило преди започването на процеса на разработване на бюджета – по този начин могат да се отделят необходимите финансови средства за дейностите, заложени в плана. Стратегическото планиране не е еднократен акт. За да бъде ефективно, то трябва да се превърне в непрекъснат процес, който е част от работата на организацията.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От кого се прави?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В процеса на стратегическо планиране са въвлечени различни ключови хора от организацията - например изпълнителният директор на организацията, членове на управителния съвет, координатори на програми, счетоводителят, сътрудници, клиенти, доставчици и др. За да бъде ефективно стратегическото планиране, е необходимо ръководството на организацията, както и основните ключови играчи активно да участват в него.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Преглед на процеса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Цели. </a:t>
            </a:r>
            <a:endParaRPr lang="en-US" dirty="0" smtClean="0"/>
          </a:p>
          <a:p>
            <a:r>
              <a:rPr lang="bg-BG" dirty="0" smtClean="0"/>
              <a:t>Основни въпроси, на които трябва да отговори планиращият екип. </a:t>
            </a:r>
          </a:p>
          <a:p>
            <a:r>
              <a:rPr lang="bg-BG" dirty="0" smtClean="0"/>
              <a:t>Действия и методи, които се използват.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 </a:t>
            </a:r>
            <a:endParaRPr lang="en-US" dirty="0" smtClean="0"/>
          </a:p>
          <a:p>
            <a:r>
              <a:rPr lang="bg-BG" dirty="0" smtClean="0"/>
              <a:t>По-долу описаният шест-стъпков модел може да бъде използван от планиращия екип, за да оцени настоящата ситуация, да открие желаните бъдещи цели и да разработи план за постигането им. За всяка стъпка са представени три основни аспекта: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2762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Стъпка 1: Организиране на процеса на стратегическо планиране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r>
              <a:rPr lang="bg-BG" dirty="0" smtClean="0"/>
              <a:t>Първата стъпка е да се вземе решение да се започне процеса на стратегическо планиране и да се въвлекат подходящите хора.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b="1" dirty="0" smtClean="0"/>
              <a:t>Целите на Стъпка 1 са: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85000" lnSpcReduction="20000"/>
          </a:bodyPr>
          <a:lstStyle/>
          <a:p>
            <a:r>
              <a:rPr lang="bg-BG" dirty="0" smtClean="0"/>
              <a:t>Да се определи нуждата от стратегическо планиране.</a:t>
            </a:r>
            <a:endParaRPr lang="en-US" dirty="0" smtClean="0"/>
          </a:p>
          <a:p>
            <a:r>
              <a:rPr lang="bg-BG" dirty="0" smtClean="0"/>
              <a:t>Да се определят членовете на планиращия екип. </a:t>
            </a:r>
            <a:endParaRPr lang="en-US" dirty="0" smtClean="0"/>
          </a:p>
          <a:p>
            <a:r>
              <a:rPr lang="bg-BG" dirty="0" smtClean="0"/>
              <a:t>Да се определи кой ще подпомага планиращия екип. </a:t>
            </a:r>
            <a:endParaRPr lang="en-US" dirty="0" smtClean="0"/>
          </a:p>
          <a:p>
            <a:r>
              <a:rPr lang="bg-BG" dirty="0" smtClean="0"/>
              <a:t>Да се определи каква информация трябва да бъде събрана. </a:t>
            </a:r>
            <a:endParaRPr lang="en-US" dirty="0" smtClean="0"/>
          </a:p>
          <a:p>
            <a:r>
              <a:rPr lang="bg-BG" dirty="0" smtClean="0"/>
              <a:t>Да се реши кога ще започне планирането и от кога ще влезе в сила планът. </a:t>
            </a:r>
            <a:endParaRPr lang="en-US" dirty="0" smtClean="0"/>
          </a:p>
          <a:p>
            <a:r>
              <a:rPr lang="bg-BG" dirty="0" smtClean="0"/>
              <a:t>Да се определи времевата рамка. </a:t>
            </a:r>
            <a:endParaRPr lang="en-US" dirty="0" smtClean="0"/>
          </a:p>
          <a:p>
            <a:r>
              <a:rPr lang="bg-BG" dirty="0" smtClean="0"/>
              <a:t>Да се определят и поставят ясно задачите на планиращия екип (цели, срокове,хора и други ресурси и т.н.).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Въпроси, на които трябва да се отговори на Стъпка 1: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Защо организацията се нуждае от стратегическо планиране? </a:t>
            </a:r>
            <a:endParaRPr lang="en-US" dirty="0" smtClean="0"/>
          </a:p>
          <a:p>
            <a:r>
              <a:rPr lang="bg-BG" dirty="0" smtClean="0"/>
              <a:t>Кой ще бъде въвлечен в процеса на стратегическо планиране? </a:t>
            </a:r>
            <a:endParaRPr lang="en-US" dirty="0" smtClean="0"/>
          </a:p>
          <a:p>
            <a:r>
              <a:rPr lang="bg-BG" dirty="0" smtClean="0"/>
              <a:t>Кога ще започне планирането и кога ще се въведе стратегическия план? </a:t>
            </a:r>
            <a:endParaRPr lang="en-US" dirty="0" smtClean="0"/>
          </a:p>
          <a:p>
            <a:r>
              <a:rPr lang="bg-BG" dirty="0" smtClean="0"/>
              <a:t>Каква информация е важно да се вземе предвид? </a:t>
            </a:r>
            <a:endParaRPr lang="en-US" dirty="0" smtClean="0"/>
          </a:p>
          <a:p>
            <a:r>
              <a:rPr lang="bg-BG" dirty="0" smtClean="0"/>
              <a:t>Как ще се провежда, наблюдава и оценява процесът? </a:t>
            </a:r>
            <a:endParaRPr lang="en-US" dirty="0" smtClean="0"/>
          </a:p>
          <a:p>
            <a:r>
              <a:rPr lang="bg-BG" dirty="0" smtClean="0"/>
              <a:t>Кога и къде ще се среща екипът за стратегическо планиране?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Действия, които трябва да бъдат извършени по време на Стъпка 1: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Осигурете си съгласие от управителния съвет. </a:t>
            </a:r>
            <a:endParaRPr lang="en-US" dirty="0" smtClean="0"/>
          </a:p>
          <a:p>
            <a:r>
              <a:rPr lang="bg-BG" dirty="0" smtClean="0"/>
              <a:t>Изяснете ролите и отговорностите на основните хора, въвлечени в процеса. </a:t>
            </a:r>
            <a:endParaRPr lang="en-US" dirty="0" smtClean="0"/>
          </a:p>
          <a:p>
            <a:r>
              <a:rPr lang="bg-BG" dirty="0" smtClean="0"/>
              <a:t>Определете външен или вътрешен фасилитатор, който да подпомага процеса. </a:t>
            </a:r>
            <a:endParaRPr lang="en-US" dirty="0" smtClean="0"/>
          </a:p>
          <a:p>
            <a:r>
              <a:rPr lang="bg-BG" dirty="0" smtClean="0"/>
              <a:t>Изгответе план-график на процеса на планиране.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Стъпка 2: Определяне на ключовите фактори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72000"/>
          </a:xfrm>
        </p:spPr>
        <p:txBody>
          <a:bodyPr/>
          <a:lstStyle/>
          <a:p>
            <a:r>
              <a:rPr lang="bg-BG" dirty="0" smtClean="0"/>
              <a:t>Добрите решения се взимат на базата на добра информация. Втората стъпка дава възможност да се събере такава информация. Планиращият екип събира и анализира външна и вътрешна за организацията информация, която може да има влияние върху работата.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b="1" dirty="0" smtClean="0"/>
              <a:t>Целите на Стъпка 2 са: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bg-BG" dirty="0" smtClean="0"/>
              <a:t>Да се определят клиентите, потребителите и техните нужди. </a:t>
            </a:r>
            <a:endParaRPr lang="en-US" dirty="0" smtClean="0"/>
          </a:p>
          <a:p>
            <a:r>
              <a:rPr lang="bg-BG" dirty="0" smtClean="0"/>
              <a:t>Да се изработи списък с основните фактори в организацията, които могат да повлияят върху нейния успех.</a:t>
            </a:r>
            <a:endParaRPr lang="en-US" dirty="0" smtClean="0"/>
          </a:p>
          <a:p>
            <a:r>
              <a:rPr lang="bg-BG" dirty="0" smtClean="0"/>
              <a:t>Да се определят основните фактори извън организацията, които биха имали влияние върху нейния успех.</a:t>
            </a:r>
            <a:endParaRPr lang="en-US" dirty="0" smtClean="0"/>
          </a:p>
          <a:p>
            <a:r>
              <a:rPr lang="bg-BG" dirty="0" smtClean="0"/>
              <a:t>Да се анализират организационните силни и слаби страни, възможностите пред организацията, както и заплахите за нея.</a:t>
            </a:r>
            <a:endParaRPr lang="en-US" dirty="0" smtClean="0"/>
          </a:p>
          <a:p>
            <a:r>
              <a:rPr lang="bg-BG" dirty="0" smtClean="0"/>
              <a:t>Да се определят факторите, които влияят върху успеха на организацията.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Въпроси, на които трябва да се отговори по време на Стъпка 2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 fontScale="70000" lnSpcReduction="20000"/>
          </a:bodyPr>
          <a:lstStyle/>
          <a:p>
            <a:r>
              <a:rPr lang="bg-BG" dirty="0" smtClean="0"/>
              <a:t>Кои са клиентите и потребителите на организацията? </a:t>
            </a:r>
            <a:endParaRPr lang="en-US" dirty="0" smtClean="0"/>
          </a:p>
          <a:p>
            <a:r>
              <a:rPr lang="bg-BG" dirty="0" smtClean="0"/>
              <a:t>Какви са нуждите на потребителите и клиентите? </a:t>
            </a:r>
            <a:endParaRPr lang="en-US" dirty="0" smtClean="0"/>
          </a:p>
          <a:p>
            <a:r>
              <a:rPr lang="bg-BG" dirty="0" smtClean="0"/>
              <a:t>Кои са вътрешните фактори, които има влияние върху бъдещия организационния успех? Типични вътрешни фактори могат да бъдат: качеството на продуктите или услугите; организационна структура; финансовото състояние на организацията; човешки ресурси и обучение и др. </a:t>
            </a:r>
            <a:endParaRPr lang="en-US" dirty="0" smtClean="0"/>
          </a:p>
          <a:p>
            <a:r>
              <a:rPr lang="bg-BG" dirty="0" smtClean="0"/>
              <a:t>Кои са външните фактори, които могат да повлияят върху бъдещия организационен успех? Типични външни фактори могат да бъдат: клиентите; пазарното търсене; икономика; демографските фактори; социалните промени, местна и държавна политика и др.</a:t>
            </a:r>
            <a:endParaRPr lang="en-US" dirty="0" smtClean="0"/>
          </a:p>
          <a:p>
            <a:r>
              <a:rPr lang="bg-BG" dirty="0" smtClean="0"/>
              <a:t>Кои вътрешни фактори са най-важните силни и слаби страни на организацията? </a:t>
            </a:r>
            <a:endParaRPr lang="en-US" dirty="0" smtClean="0"/>
          </a:p>
          <a:p>
            <a:r>
              <a:rPr lang="bg-BG" dirty="0" smtClean="0"/>
              <a:t>Кои външни фактори могат да представляват най-големи възможности и заплахи за бъдещето на организацията?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Стратегия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След като са поставени основните цели на организацията, е необходимо да се планират стъпките за тяхното изпълнение. </a:t>
            </a:r>
          </a:p>
          <a:p>
            <a:r>
              <a:rPr lang="bg-BG" dirty="0" smtClean="0"/>
              <a:t>Стратегия – идва от гръцки и означава „водя армия”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8080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Действия, които трябва да бъдат извършени по време на Стъпка 2: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Определяне на източниците и събиране на необходимата информация. </a:t>
            </a:r>
            <a:endParaRPr lang="en-US" dirty="0" smtClean="0"/>
          </a:p>
          <a:p>
            <a:r>
              <a:rPr lang="bg-BG" dirty="0" smtClean="0"/>
              <a:t>Определяне на клиентите и техните нужди. </a:t>
            </a:r>
            <a:endParaRPr lang="en-US" dirty="0" smtClean="0"/>
          </a:p>
          <a:p>
            <a:r>
              <a:rPr lang="bg-BG" dirty="0" smtClean="0"/>
              <a:t>Определяне на най-важните заинтересовани страни. </a:t>
            </a:r>
            <a:endParaRPr lang="en-US" dirty="0" smtClean="0"/>
          </a:p>
          <a:p>
            <a:r>
              <a:rPr lang="bg-BG" dirty="0" smtClean="0"/>
              <a:t>Определяне вътрешните силни и слаби страни, външните възможности и заплахи.</a:t>
            </a:r>
            <a:endParaRPr lang="en-US" dirty="0" smtClean="0"/>
          </a:p>
          <a:p>
            <a:r>
              <a:rPr lang="bg-BG" dirty="0" smtClean="0"/>
              <a:t> Избиране и приоритизиране на между 10 и 20 основни фактора. </a:t>
            </a:r>
            <a:endParaRPr lang="en-US" dirty="0" smtClean="0"/>
          </a:p>
          <a:p>
            <a:r>
              <a:rPr lang="bg-BG" dirty="0" smtClean="0"/>
              <a:t>Предоставяне на информацията на планиращия екип.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9604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Стъпка 3: Формулиране на мисия, ценности и визия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/>
          <a:lstStyle/>
          <a:p>
            <a:r>
              <a:rPr lang="bg-BG" dirty="0" smtClean="0"/>
              <a:t>Мисията, ценностите и визията са основополагащите принципи на организацията.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b="1" dirty="0" smtClean="0"/>
              <a:t>Целите на Стъпка 3 са: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Да се потвърди, модифицира, или разработи организационна мисия. </a:t>
            </a:r>
            <a:endParaRPr lang="en-US" dirty="0" smtClean="0"/>
          </a:p>
          <a:p>
            <a:r>
              <a:rPr lang="bg-BG" dirty="0" smtClean="0"/>
              <a:t>Да се определят организационните ценности. </a:t>
            </a:r>
            <a:endParaRPr lang="en-US" dirty="0" smtClean="0"/>
          </a:p>
          <a:p>
            <a:r>
              <a:rPr lang="bg-BG" dirty="0" smtClean="0"/>
              <a:t>Да се създаде или ревизира дългосрочната визия на организацията.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b="1" dirty="0" smtClean="0"/>
              <a:t>Въпроси, на които трябва да се отговори по време на Стъпка 3: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Какво прави организацията? </a:t>
            </a:r>
            <a:endParaRPr lang="en-US" dirty="0" smtClean="0"/>
          </a:p>
          <a:p>
            <a:r>
              <a:rPr lang="bg-BG" dirty="0" smtClean="0"/>
              <a:t>На кого служи тя? </a:t>
            </a:r>
            <a:endParaRPr lang="en-US" dirty="0" smtClean="0"/>
          </a:p>
          <a:p>
            <a:r>
              <a:rPr lang="bg-BG" dirty="0" smtClean="0"/>
              <a:t>Какво я прави уникална? </a:t>
            </a:r>
            <a:endParaRPr lang="en-US" dirty="0" smtClean="0"/>
          </a:p>
          <a:p>
            <a:r>
              <a:rPr lang="bg-BG" dirty="0" smtClean="0"/>
              <a:t>Какви са вярванията, етиката и приоритетите, към които се придържа организацията?</a:t>
            </a:r>
            <a:endParaRPr lang="en-US" dirty="0" smtClean="0"/>
          </a:p>
          <a:p>
            <a:r>
              <a:rPr lang="bg-BG" dirty="0" smtClean="0"/>
              <a:t>Какви взаимоотношения са важни за организацията? </a:t>
            </a:r>
            <a:endParaRPr lang="en-US" dirty="0" smtClean="0"/>
          </a:p>
          <a:p>
            <a:r>
              <a:rPr lang="bg-BG" dirty="0" smtClean="0"/>
              <a:t>Как се управляват тези взаимоотношения? </a:t>
            </a:r>
            <a:endParaRPr lang="en-US" dirty="0" smtClean="0"/>
          </a:p>
          <a:p>
            <a:r>
              <a:rPr lang="bg-BG" dirty="0" smtClean="0"/>
              <a:t>С какво ще се занимава организацията след три до пет години? </a:t>
            </a:r>
            <a:endParaRPr lang="en-US" dirty="0" smtClean="0"/>
          </a:p>
          <a:p>
            <a:r>
              <a:rPr lang="bg-BG" dirty="0" smtClean="0"/>
              <a:t>По какъв начин ще го прави?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Действия, които трябва да бъдат извършени по време на Стъпка 3: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77500" lnSpcReduction="20000"/>
          </a:bodyPr>
          <a:lstStyle/>
          <a:p>
            <a:r>
              <a:rPr lang="bg-BG" dirty="0" smtClean="0"/>
              <a:t>Определяне на начините/методите за разработване на мисия и визия (въпросници, интервюта, срещи, дискусии и др.).</a:t>
            </a:r>
            <a:endParaRPr lang="en-US" dirty="0" smtClean="0"/>
          </a:p>
          <a:p>
            <a:r>
              <a:rPr lang="bg-BG" dirty="0" smtClean="0"/>
              <a:t>Планиращият екип обобщава в няколко изречения мисията на организацията,като използва отговорите на въпросите, посочени по-горе. Добре е да се има предвид, че мисията е „визитната картичка” на организацията. </a:t>
            </a:r>
          </a:p>
          <a:p>
            <a:r>
              <a:rPr lang="bg-BG" dirty="0" smtClean="0"/>
              <a:t>Планиращият екип извежда ценностите, които направляват работата на организацията или са важни за нейния бъдещ успех. Ценностите са дълбоко заложени и широко разпространени стандарти, които имат влияние върху почти всеки аспект от организационния живот. Примери за ценности са: честност, сигурност, качество, уважение, пластичност и т.н.</a:t>
            </a:r>
          </a:p>
          <a:p>
            <a:pPr>
              <a:buNone/>
            </a:pPr>
            <a:endParaRPr lang="bg-BG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b="1" dirty="0"/>
              <a:t>Действия, които трябва да бъдат извършени по време на Стъпка 3: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bg-BG" dirty="0" smtClean="0"/>
              <a:t>Планиращият екип използва своята креативност, за да опише организацията такава, каквато тя трябва да бъде след няколко години. Това обобщава желаното бъдеще в областта на продуктите, услугите, клиентите, работната сила, конкуренцията, географското положение, дистрибуцията, приходите, разходите, технологията, репутацията и др.</a:t>
            </a:r>
          </a:p>
          <a:p>
            <a:r>
              <a:rPr lang="bg-BG" dirty="0" smtClean="0"/>
              <a:t>След като са прецизирани, тези основополагащи принципи се представят на заинтересованите страни. За това могат да се използват различни начини, например: книги/наръчници за сътрудниците, бюлетина на компанията, плакати на общите пространства в организацията, рекламните материали на компанията, годишни доклади, срещи и др.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Стъпка 4: Разработване на стратегически профил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Сърцевината на стратегическия план е стратегическият профил. Основната информация и идеите от предишните три стъпки трябва да се обобщят във фокусиран стратегически профил.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b="1" dirty="0" smtClean="0"/>
              <a:t>Целите на Стъпка 4 са</a:t>
            </a:r>
            <a:r>
              <a:rPr lang="bg-BG"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Да се определят основните стратегически насоки за работа и развитие на организацията.</a:t>
            </a:r>
            <a:endParaRPr lang="en-US" dirty="0" smtClean="0"/>
          </a:p>
          <a:p>
            <a:r>
              <a:rPr lang="bg-BG" dirty="0" smtClean="0"/>
              <a:t>Да се разработят дългосрочни цели за всяка стратегическа насока. </a:t>
            </a:r>
            <a:endParaRPr lang="en-US" dirty="0" smtClean="0"/>
          </a:p>
          <a:p>
            <a:r>
              <a:rPr lang="bg-BG" dirty="0" smtClean="0"/>
              <a:t>Да се направи обосновка на всяка една от дългосрочните цели.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b="1" dirty="0" smtClean="0"/>
              <a:t>Въпроси, на които трябва да се отговори по време на Стъпка 4: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 Като се имат предвид събраната информация, разработените визия и мисия, кои са основните стратегически насоки (от три до дванадесет) на работа на организацията през следващите няколко години?</a:t>
            </a:r>
            <a:endParaRPr lang="en-US" dirty="0" smtClean="0"/>
          </a:p>
          <a:p>
            <a:r>
              <a:rPr lang="bg-BG" dirty="0" smtClean="0"/>
              <a:t> Кои са дългосрочните (от три до пет години) цели, които отговорят на всяка една от тези стратегически насоки?</a:t>
            </a:r>
            <a:endParaRPr lang="en-US" dirty="0" smtClean="0"/>
          </a:p>
          <a:p>
            <a:r>
              <a:rPr lang="bg-BG" dirty="0" smtClean="0"/>
              <a:t> Какви означава всяка една от поставените цели и какви са аргументите, за да бъде следвана?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Действия, които трябва да бъдат извършени по време на Стъпка 4</a:t>
            </a:r>
            <a:r>
              <a:rPr lang="bg-BG"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bg-BG" dirty="0" smtClean="0"/>
              <a:t>Определяне и приоритизиране на стратегическите насоки, пред които се изправя организацията, като се използват основните фактори, определени в стъпки две и три.</a:t>
            </a:r>
            <a:endParaRPr lang="en-US" dirty="0" smtClean="0"/>
          </a:p>
          <a:p>
            <a:r>
              <a:rPr lang="bg-BG" dirty="0" smtClean="0"/>
              <a:t>За всяка стратегическа насока се поставят дългосрочни цели, за да подпомогнат постигането на организационната визия.</a:t>
            </a:r>
            <a:endParaRPr lang="en-US" dirty="0" smtClean="0"/>
          </a:p>
          <a:p>
            <a:r>
              <a:rPr lang="bg-BG" dirty="0" smtClean="0"/>
              <a:t>Всяка дългосрочна цел се пояснява и аргументира с няколко изречения. Тези изречения включват съществена информация, предвиждания, както и връзката на съответната цел с другите цели.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248400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В този смисъл определението за стратегия е:</a:t>
            </a:r>
          </a:p>
          <a:p>
            <a:r>
              <a:rPr lang="bg-BG" dirty="0" smtClean="0"/>
              <a:t>умение за ръководене;</a:t>
            </a:r>
          </a:p>
          <a:p>
            <a:r>
              <a:rPr lang="bg-BG" dirty="0" smtClean="0"/>
              <a:t>начин на действие, който очертава последователност от основни мерки в рамките на съществуващите ресурсни ограничения на организацията, определящ мястото на организацията в окръжаващата среда и спомага за постигането на нейните цели;</a:t>
            </a:r>
          </a:p>
          <a:p>
            <a:r>
              <a:rPr lang="bg-BG" dirty="0" smtClean="0"/>
              <a:t>писмен документ за резултатите от анализа на съществуващото състояние и възможните бъдещи алтернативи, който оказва влияние върху стратегическите решения, насочени към повишаване на готовността на организацията за постигането на определени цели за определен дългосрочен период.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Стъпка 5: Разработване на план за действие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За да могат да се постигнат дългосрочните цели на организацията, е важно да се разработи план за действие, който да определя какво има да се прави, от кого и в какъв срок.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b="1" dirty="0" smtClean="0"/>
              <a:t>Целите на Стъпка 5 са</a:t>
            </a:r>
            <a:r>
              <a:rPr lang="bg-BG"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Да се представят дългосрочните цели пред екипите/хората, отговорни за тяхното постигане.</a:t>
            </a:r>
            <a:endParaRPr lang="en-US" dirty="0" smtClean="0"/>
          </a:p>
          <a:p>
            <a:r>
              <a:rPr lang="bg-BG" dirty="0" smtClean="0"/>
              <a:t>Да се изработят краткосрочни цели за всяка една от дългосрочните. </a:t>
            </a:r>
            <a:endParaRPr lang="en-US" dirty="0" smtClean="0"/>
          </a:p>
          <a:p>
            <a:r>
              <a:rPr lang="bg-BG" dirty="0" smtClean="0"/>
              <a:t>Да се опишат основните стъпки/дейности за постигането на всяка краткосрочна цел.</a:t>
            </a:r>
            <a:endParaRPr lang="en-US" dirty="0" smtClean="0"/>
          </a:p>
          <a:p>
            <a:r>
              <a:rPr lang="bg-BG" dirty="0" smtClean="0"/>
              <a:t>Да се определят сроковете и отговорниците за всяка стъпка/дейност.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Въпроси, на които трябва да се отговори по време на Стъпка 5</a:t>
            </a:r>
            <a:r>
              <a:rPr lang="bg-BG"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bg-BG" dirty="0" smtClean="0"/>
              <a:t>Кои са екипите/хората, които трябва да бъдат запознати със стратегическия профил? По какъв начин ще стане това?</a:t>
            </a:r>
            <a:endParaRPr lang="en-US" dirty="0" smtClean="0"/>
          </a:p>
          <a:p>
            <a:r>
              <a:rPr lang="bg-BG" dirty="0" smtClean="0"/>
              <a:t>Кои са краткосрочните (в рамките на една година) цели, необходими за постигането на всяка от дългосрочните цели?</a:t>
            </a:r>
            <a:endParaRPr lang="en-US" dirty="0" smtClean="0"/>
          </a:p>
          <a:p>
            <a:r>
              <a:rPr lang="bg-BG" dirty="0" smtClean="0"/>
              <a:t>Какви стъпки са необходими за постигането на всяка краткосрочна цел? </a:t>
            </a:r>
            <a:endParaRPr lang="en-US" dirty="0" smtClean="0"/>
          </a:p>
          <a:p>
            <a:r>
              <a:rPr lang="bg-BG" dirty="0" smtClean="0"/>
              <a:t>Кой ще бъде отговорен за всяка стъпка? </a:t>
            </a:r>
            <a:endParaRPr lang="en-US" dirty="0" smtClean="0"/>
          </a:p>
          <a:p>
            <a:r>
              <a:rPr lang="bg-BG" dirty="0" smtClean="0"/>
              <a:t>Какви са сроковете за изпълнение на всяка стъпка? </a:t>
            </a:r>
            <a:endParaRPr lang="en-US" dirty="0" smtClean="0"/>
          </a:p>
          <a:p>
            <a:r>
              <a:rPr lang="bg-BG" dirty="0" smtClean="0"/>
              <a:t>Какви ресурси са необходими за изпълнението на всяка стъпка?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Действия, които трябва да бъдат извършени по време на Стъпка 5: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r>
              <a:rPr lang="bg-BG" dirty="0" smtClean="0"/>
              <a:t>Представяне на стратегическия профил пред заинтересованите хора и екипи. </a:t>
            </a:r>
            <a:endParaRPr lang="en-US" dirty="0" smtClean="0"/>
          </a:p>
          <a:p>
            <a:r>
              <a:rPr lang="bg-BG" dirty="0" smtClean="0"/>
              <a:t>Отделните сътрудници и/или екипи разработват няколко краткосрочни цели за постигането на всяка дългосрочна цел.</a:t>
            </a:r>
            <a:endParaRPr lang="en-US" dirty="0" smtClean="0"/>
          </a:p>
          <a:p>
            <a:r>
              <a:rPr lang="bg-BG" dirty="0" smtClean="0"/>
              <a:t>Разработване на планове за действие за всяка краткосрочна цел. </a:t>
            </a:r>
            <a:endParaRPr lang="en-US" dirty="0" smtClean="0"/>
          </a:p>
          <a:p>
            <a:r>
              <a:rPr lang="bg-BG" dirty="0" smtClean="0"/>
              <a:t>Отделните сътрудници и/или екипи представят своите планове на екипа за стратегическо планиране за одобрение и осигуряване на необходимите ресурси.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sz="4000" b="1" dirty="0" smtClean="0"/>
              <a:t>Стъпка 6: Изпълнение, наблюдение и модифициране на стратегическия план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Последната стъпка в процеса на стратегическо планиране е най-важна за превръщането на стратегическото планиране в непрекъснат процес.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b="1" dirty="0" smtClean="0"/>
              <a:t>Целите на Стъпка 6 са: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r>
              <a:rPr lang="bg-BG" dirty="0" smtClean="0"/>
              <a:t>Да се определят пречките пред изпълнението на стратегическия план, както и начините за тяхното преодоляване.</a:t>
            </a:r>
            <a:endParaRPr lang="en-US" dirty="0" smtClean="0"/>
          </a:p>
          <a:p>
            <a:r>
              <a:rPr lang="bg-BG" dirty="0" smtClean="0"/>
              <a:t>Да се изработят инструменти за наблюдение на изпълнението на плана, както и система за модифицирането му при необходимост.</a:t>
            </a:r>
            <a:endParaRPr lang="en-US" dirty="0" smtClean="0"/>
          </a:p>
          <a:p>
            <a:r>
              <a:rPr lang="bg-BG" dirty="0" smtClean="0"/>
              <a:t>Да се представи с тратегическия план на сътрудниците в организацията.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Въпроси, на които трябва да се отговори по време на Стъпка 6 са: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54563"/>
          </a:xfrm>
        </p:spPr>
        <p:txBody>
          <a:bodyPr>
            <a:normAutofit fontScale="92500" lnSpcReduction="10000"/>
          </a:bodyPr>
          <a:lstStyle/>
          <a:p>
            <a:r>
              <a:rPr lang="bg-BG" dirty="0" smtClean="0"/>
              <a:t>Какви са обстоятелствата, които могат да попречат на успешното изпълнение на стратегическия план?</a:t>
            </a:r>
            <a:endParaRPr lang="en-US" dirty="0" smtClean="0"/>
          </a:p>
          <a:p>
            <a:r>
              <a:rPr lang="bg-BG" dirty="0" smtClean="0"/>
              <a:t>Как могат да се избегнат или преодолеят тези обстоятелства? </a:t>
            </a:r>
            <a:endParaRPr lang="en-US" dirty="0" smtClean="0"/>
          </a:p>
          <a:p>
            <a:r>
              <a:rPr lang="bg-BG" dirty="0" smtClean="0"/>
              <a:t>Кой ще наблюдава изпълнението на плана? Кога и как? </a:t>
            </a:r>
            <a:endParaRPr lang="en-US" dirty="0" smtClean="0"/>
          </a:p>
          <a:p>
            <a:r>
              <a:rPr lang="bg-BG" dirty="0" smtClean="0"/>
              <a:t>Кой ще прави промени в плана? Кога и как? </a:t>
            </a:r>
            <a:endParaRPr lang="en-US" dirty="0" smtClean="0"/>
          </a:p>
          <a:p>
            <a:r>
              <a:rPr lang="bg-BG" dirty="0" smtClean="0"/>
              <a:t>Как и кога ще се представи стратегическият план на сътрудниците в организацията?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 fontScale="90000"/>
          </a:bodyPr>
          <a:lstStyle/>
          <a:p>
            <a:r>
              <a:rPr lang="bg-BG" b="1" dirty="0" smtClean="0"/>
              <a:t>Действия, които трябва да бъдат извършени по време на Стъпка 6 са</a:t>
            </a:r>
            <a:r>
              <a:rPr lang="bg-BG"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Определяне на потенциалните трудности и разработване на стратегии за справяне с тях;</a:t>
            </a:r>
            <a:endParaRPr lang="en-US" dirty="0" smtClean="0"/>
          </a:p>
          <a:p>
            <a:r>
              <a:rPr lang="bg-BG" dirty="0" smtClean="0"/>
              <a:t>Определяне на начините за оценка на прогреса при постигането на целите, заложени в плана за действие;</a:t>
            </a:r>
            <a:endParaRPr lang="en-US" dirty="0" smtClean="0"/>
          </a:p>
          <a:p>
            <a:r>
              <a:rPr lang="bg-BG" dirty="0" smtClean="0"/>
              <a:t>Изготвяне на план за срещи на планиращия екип за оценка и модифициране на цялостния с тратегически план; </a:t>
            </a:r>
            <a:endParaRPr lang="en-US" dirty="0" smtClean="0"/>
          </a:p>
          <a:p>
            <a:r>
              <a:rPr lang="bg-BG" dirty="0" smtClean="0"/>
              <a:t>Представяне на плана на сътрудниците в организацията, както и на основните заинтересовани страни.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endParaRPr lang="bg-BG" dirty="0"/>
          </a:p>
          <a:p>
            <a:pPr marL="0" indent="0" algn="ctr">
              <a:buNone/>
            </a:pPr>
            <a:r>
              <a:rPr lang="bg-BG" b="1" dirty="0" smtClean="0"/>
              <a:t>БЛАГОДАРЯ ЗА ВНИМАНИЕТО!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7326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Стратегическо планиране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bg-BG" dirty="0" smtClean="0"/>
              <a:t>Съществуват множество стратегии за планиране в организацията, които формират различните насоки на действие и са приложими в различни сфери: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1. Стратегии за развитие – отговарят на въпроса как ще се развива организацията на основата на очакванията на нейното ръководство, служители, партньори, членове и трети страни.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2. Организационна политика и организационно ролеви стратегии – определят поведението на организацията в обществото-каузи, партньорства и др.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bg-BG" dirty="0" smtClean="0"/>
              <a:t>3. Стратегии в полето на дейност – ограничени в една дейност или комплексни – за свързани и несвързани дейности, сфери и др.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4. Ресурсни стратегии – основани на избора на средства за изпълнение на дейностите.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5. Функционални стратегии – как да се организира работата в организацията – маркетинг, управление на персонала, информационно обслужване, научна и изследователска дейност и др.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6. Оперативни стратегии – как да се оптимизират действията на отделните субекти – звена, екипи, сътрудници и доброволци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Бъдеще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Организациите не планират да не успеят, по-често те не успяват да планират. Стратегическото планиране е един от най-добрите начини организация или екип да оцени настоящата ситуация и да позиционира себе си спрямо обстоятелствата в бъдеще.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План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Стратегическите планове се различават по тяхната дължина и формат. Всяка организация трябва да разработи план, който отговаря най–добре на нейните нужди, като всеки план варира в зависимост от големината и сложността на организацията.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Дефиниция на стратегическо планиране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Стратегическото планиране е проактивен процес на оценка на настоящите условия, в които се намира организацията, определяне на желаното бъдеще и определяне на действията, които ще доведат до постигането на това бъдеще. ). То отговаря на следните въпроси: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• Къде сме сега? 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• Къде отиваме? 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• Как ще стигнем до там? 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• Как се справяме?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Защо се прави стратегическо планиране?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g-BG" dirty="0" smtClean="0"/>
              <a:t>Стратегическото планиране позволява на ключовите сътрудници в организацията</a:t>
            </a:r>
            <a:endParaRPr lang="en-US" dirty="0" smtClean="0"/>
          </a:p>
          <a:p>
            <a:r>
              <a:rPr lang="bg-BG" dirty="0" smtClean="0"/>
              <a:t>да оставят настрана ежедневната оперативна работа, за да оценят „голямата картина”;</a:t>
            </a:r>
          </a:p>
          <a:p>
            <a:r>
              <a:rPr lang="bg-BG" dirty="0" smtClean="0"/>
              <a:t> да предвидят опасности, които могат да застрашат организацията и да ги избегнат;</a:t>
            </a:r>
            <a:endParaRPr lang="en-US" dirty="0" smtClean="0"/>
          </a:p>
          <a:p>
            <a:r>
              <a:rPr lang="bg-BG" dirty="0" smtClean="0"/>
              <a:t>да разпознаят и използват възможности и насоки на работа, които в ежедневието се пропускат.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2390</Words>
  <Application>Microsoft Office PowerPoint</Application>
  <PresentationFormat>On-screen Show (4:3)</PresentationFormat>
  <Paragraphs>166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Calibri</vt:lpstr>
      <vt:lpstr>Office Theme</vt:lpstr>
      <vt:lpstr>        </vt:lpstr>
      <vt:lpstr>Стратегия</vt:lpstr>
      <vt:lpstr>PowerPoint Presentation</vt:lpstr>
      <vt:lpstr>Стратегическо планиране</vt:lpstr>
      <vt:lpstr>PowerPoint Presentation</vt:lpstr>
      <vt:lpstr>Бъдеще</vt:lpstr>
      <vt:lpstr>План</vt:lpstr>
      <vt:lpstr>Дефиниция на стратегическо планиране </vt:lpstr>
      <vt:lpstr>Защо се прави стратегическо планиране? </vt:lpstr>
      <vt:lpstr>Кога се прави?</vt:lpstr>
      <vt:lpstr>От кого се прави? </vt:lpstr>
      <vt:lpstr>Преглед на процеса</vt:lpstr>
      <vt:lpstr>Стъпка 1: Организиране на процеса на стратегическо планиране </vt:lpstr>
      <vt:lpstr>Целите на Стъпка 1 са: </vt:lpstr>
      <vt:lpstr>Въпроси, на които трябва да се отговори на Стъпка 1: </vt:lpstr>
      <vt:lpstr>Действия, които трябва да бъдат извършени по време на Стъпка 1: </vt:lpstr>
      <vt:lpstr>Стъпка 2: Определяне на ключовите фактори </vt:lpstr>
      <vt:lpstr>Целите на Стъпка 2 са: </vt:lpstr>
      <vt:lpstr>Въпроси, на които трябва да се отговори по време на Стъпка 2 </vt:lpstr>
      <vt:lpstr>Действия, които трябва да бъдат извършени по време на Стъпка 2: </vt:lpstr>
      <vt:lpstr>Стъпка 3: Формулиране на мисия, ценности и визия </vt:lpstr>
      <vt:lpstr>Целите на Стъпка 3 са: </vt:lpstr>
      <vt:lpstr>Въпроси, на които трябва да се отговори по време на Стъпка 3: </vt:lpstr>
      <vt:lpstr>Действия, които трябва да бъдат извършени по време на Стъпка 3: </vt:lpstr>
      <vt:lpstr>Действия, които трябва да бъдат извършени по време на Стъпка 3: </vt:lpstr>
      <vt:lpstr>Стъпка 4: Разработване на стратегически профил </vt:lpstr>
      <vt:lpstr>Целите на Стъпка 4 са: </vt:lpstr>
      <vt:lpstr>Въпроси, на които трябва да се отговори по време на Стъпка 4:</vt:lpstr>
      <vt:lpstr>Действия, които трябва да бъдат извършени по време на Стъпка 4: </vt:lpstr>
      <vt:lpstr>Стъпка 5: Разработване на план за действие </vt:lpstr>
      <vt:lpstr>Целите на Стъпка 5 са: </vt:lpstr>
      <vt:lpstr>Въпроси, на които трябва да се отговори по време на Стъпка 5: </vt:lpstr>
      <vt:lpstr>Действия, които трябва да бъдат извършени по време на Стъпка 5: </vt:lpstr>
      <vt:lpstr>Стъпка 6: Изпълнение, наблюдение и модифициране на стратегическия план </vt:lpstr>
      <vt:lpstr>Целите на Стъпка 6 са: </vt:lpstr>
      <vt:lpstr>Въпроси, на които трябва да се отговори по време на Стъпка 6 са: </vt:lpstr>
      <vt:lpstr>Действия, които трябва да бъдат извършени по време на Стъпка 6 са: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ПЛАНИРАНЕ НА РАБОТАТА НА ОРГАНИЗАЦИЯТА. СТРАТЕГИЧЕСКО ПЛАНИРАНЕ</dc:title>
  <dc:creator>Dimitar Velikov</dc:creator>
  <cp:lastModifiedBy>Petya Sotirova</cp:lastModifiedBy>
  <cp:revision>51</cp:revision>
  <dcterms:created xsi:type="dcterms:W3CDTF">2006-08-16T00:00:00Z</dcterms:created>
  <dcterms:modified xsi:type="dcterms:W3CDTF">2019-06-10T09:30:14Z</dcterms:modified>
</cp:coreProperties>
</file>