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35" autoAdjust="0"/>
    <p:restoredTop sz="94660"/>
  </p:normalViewPr>
  <p:slideViewPr>
    <p:cSldViewPr>
      <p:cViewPr varScale="1">
        <p:scale>
          <a:sx n="72" d="100"/>
          <a:sy n="72" d="100"/>
        </p:scale>
        <p:origin x="1320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bg-BG" dirty="0" smtClean="0"/>
              <a:t/>
            </a:r>
            <a:br>
              <a:rPr lang="bg-BG" dirty="0" smtClean="0"/>
            </a:br>
            <a:r>
              <a:rPr lang="bg-BG" dirty="0" smtClean="0"/>
              <a:t>Създаване и управление на НПО. Основни функции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bg-BG" dirty="0" smtClean="0"/>
              <a:t>Обучение на целеви групи по проект: „Подкрепа на социалните предприятия в борбата с бедността и социалното изключване“</a:t>
            </a:r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31787"/>
            <a:ext cx="3324225" cy="1774825"/>
          </a:xfrm>
          <a:prstGeom prst="rect">
            <a:avLst/>
          </a:prstGeom>
        </p:spPr>
      </p:pic>
      <p:pic>
        <p:nvPicPr>
          <p:cNvPr id="5" name="Picture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0" y="609600"/>
            <a:ext cx="3276600" cy="149701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g-BG" dirty="0" smtClean="0"/>
              <a:t>Примерен модел за изработване на цели: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85800" y="1905000"/>
          <a:ext cx="7620000" cy="3962400"/>
        </p:xfrm>
        <a:graphic>
          <a:graphicData uri="http://schemas.openxmlformats.org/drawingml/2006/table">
            <a:tbl>
              <a:tblPr/>
              <a:tblGrid>
                <a:gridCol w="2540000"/>
                <a:gridCol w="2540000"/>
                <a:gridCol w="2540000"/>
              </a:tblGrid>
              <a:tr h="9906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bg-BG" sz="1800" dirty="0">
                          <a:latin typeface="Calibri"/>
                          <a:ea typeface="Calibri"/>
                          <a:cs typeface="Times New Roman"/>
                        </a:rPr>
                        <a:t>НАСОЧЕНОСТ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bg-BG" sz="1800" dirty="0">
                          <a:latin typeface="Calibri"/>
                          <a:ea typeface="Calibri"/>
                          <a:cs typeface="Times New Roman"/>
                        </a:rPr>
                        <a:t>ЦЕЛ 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bg-BG" sz="1800" dirty="0">
                          <a:latin typeface="Calibri"/>
                          <a:ea typeface="Calibri"/>
                          <a:cs typeface="Times New Roman"/>
                        </a:rPr>
                        <a:t>План за изпълнение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bg-BG" sz="1800">
                          <a:latin typeface="Calibri"/>
                          <a:ea typeface="Calibri"/>
                          <a:cs typeface="Times New Roman"/>
                        </a:rPr>
                        <a:t>Какъв е курсът, към който сте се насочили (по-голяма цел, мисия)?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bg-BG" sz="1800">
                          <a:latin typeface="Calibri"/>
                          <a:ea typeface="Calibri"/>
                          <a:cs typeface="Times New Roman"/>
                        </a:rPr>
                        <a:t>Как ще разберете, че сте стигнали там? (резултат измерител на успеха)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bg-BG" sz="1800" dirty="0">
                          <a:latin typeface="Calibri"/>
                          <a:ea typeface="Calibri"/>
                          <a:cs typeface="Times New Roman"/>
                        </a:rPr>
                        <a:t>Какви стъпки са необходими за постигането на целта?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g-BG" dirty="0" smtClean="0"/>
              <a:t>Насоченост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bg-BG" dirty="0" smtClean="0"/>
              <a:t>Определя общата насока и смисъла на вашата цел. Тя е по–широко формулирана от целта, затова, когато я определяте, можете да използвате думи или фрази като: максимализиране, повишаване, оптимизиране, ефективност. Думи и фрази като тези не вършат работа, ако са записани в целта, но помагат за определяне на широката насока на вашата работа.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g-BG" dirty="0" smtClean="0"/>
              <a:t>Целта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 smtClean="0"/>
              <a:t>Опитайте се да я формулирате кратка и ясна, в рамките на едно изречение. Задължително е тя да бъде измерима. 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g-BG" dirty="0" smtClean="0"/>
              <a:t>План за изпълнение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bg-BG" dirty="0" smtClean="0"/>
              <a:t>В процеса на разработване на насочеността и целите, обикновено се раждат много идеи за това как те могат да бъдат осъществени на практика. Добре е идеите да бъдат записвани, за да не се изгубят/забравят и да могат в последствие да се използват като основа на планирането.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0"/>
            <a:ext cx="8229600" cy="1905000"/>
          </a:xfrm>
        </p:spPr>
        <p:txBody>
          <a:bodyPr/>
          <a:lstStyle/>
          <a:p>
            <a:r>
              <a:rPr lang="bg-BG" sz="2800" dirty="0" smtClean="0"/>
              <a:t>Следните акроними могат да ви помогнат при разработването на цели (какви характеристики трябва да притежават целите, които поставяте) цифри, количествено измерима</a:t>
            </a:r>
            <a:endParaRPr lang="en-US" sz="2800" dirty="0" smtClean="0"/>
          </a:p>
          <a:p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762000" y="1905000"/>
          <a:ext cx="8001000" cy="4713646"/>
        </p:xfrm>
        <a:graphic>
          <a:graphicData uri="http://schemas.openxmlformats.org/drawingml/2006/table">
            <a:tbl>
              <a:tblPr/>
              <a:tblGrid>
                <a:gridCol w="2667000"/>
                <a:gridCol w="2667000"/>
                <a:gridCol w="2667000"/>
              </a:tblGrid>
              <a:tr h="38472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bg-BG" sz="1900" b="1" dirty="0">
                          <a:latin typeface="Calibri"/>
                          <a:ea typeface="Calibri"/>
                          <a:cs typeface="Times New Roman"/>
                        </a:rPr>
                        <a:t>МОДЕЛА </a:t>
                      </a:r>
                      <a:r>
                        <a:rPr lang="en-US" sz="1900" b="1" dirty="0">
                          <a:latin typeface="Calibri"/>
                          <a:ea typeface="Calibri"/>
                          <a:cs typeface="Times New Roman"/>
                        </a:rPr>
                        <a:t>ACORN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bg-BG" sz="1900" b="1" dirty="0">
                          <a:latin typeface="Calibri"/>
                          <a:ea typeface="Calibri"/>
                          <a:cs typeface="Times New Roman"/>
                        </a:rPr>
                        <a:t>МОДЕЛА </a:t>
                      </a:r>
                      <a:r>
                        <a:rPr lang="en-US" sz="1900" b="1" dirty="0">
                          <a:latin typeface="Calibri"/>
                          <a:ea typeface="Calibri"/>
                          <a:cs typeface="Times New Roman"/>
                        </a:rPr>
                        <a:t>SPIRO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bg-BG" sz="1900" b="1" dirty="0">
                          <a:latin typeface="Calibri"/>
                          <a:ea typeface="Calibri"/>
                          <a:cs typeface="Times New Roman"/>
                        </a:rPr>
                        <a:t>МОДЕЛА </a:t>
                      </a:r>
                      <a:r>
                        <a:rPr lang="en-US" sz="1900" b="1" dirty="0">
                          <a:latin typeface="Calibri"/>
                          <a:ea typeface="Calibri"/>
                          <a:cs typeface="Times New Roman"/>
                        </a:rPr>
                        <a:t>SMART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0781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bg-BG" sz="1900" dirty="0">
                          <a:latin typeface="Calibri"/>
                          <a:ea typeface="Calibri"/>
                          <a:cs typeface="Times New Roman"/>
                        </a:rPr>
                        <a:t>A: accurate – точен</a:t>
                      </a:r>
                      <a:endParaRPr lang="en-US" sz="19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bg-BG" sz="1900" dirty="0">
                          <a:latin typeface="Calibri"/>
                          <a:ea typeface="Calibri"/>
                          <a:cs typeface="Times New Roman"/>
                        </a:rPr>
                        <a:t>C: consistent with higher level objectives – съвместима с по–високи цели</a:t>
                      </a:r>
                      <a:endParaRPr lang="en-US" sz="19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bg-BG" sz="1900" dirty="0">
                          <a:latin typeface="Calibri"/>
                          <a:ea typeface="Calibri"/>
                          <a:cs typeface="Times New Roman"/>
                        </a:rPr>
                        <a:t>O: stated as outputs –определена като резултат</a:t>
                      </a:r>
                      <a:endParaRPr lang="en-US" sz="19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bg-BG" sz="1900" dirty="0">
                          <a:latin typeface="Calibri"/>
                          <a:ea typeface="Calibri"/>
                          <a:cs typeface="Times New Roman"/>
                        </a:rPr>
                        <a:t>R: realistic – реалистична</a:t>
                      </a:r>
                      <a:endParaRPr lang="en-US" sz="19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bg-BG" sz="1900" dirty="0">
                          <a:latin typeface="Calibri"/>
                          <a:ea typeface="Calibri"/>
                          <a:cs typeface="Times New Roman"/>
                        </a:rPr>
                        <a:t>N: numeric – изразена с</a:t>
                      </a:r>
                      <a:endParaRPr lang="en-US" sz="19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bg-BG" sz="1900" dirty="0">
                          <a:latin typeface="Calibri"/>
                          <a:ea typeface="Calibri"/>
                          <a:cs typeface="Times New Roman"/>
                        </a:rPr>
                        <a:t>Цифри, количествено измерима</a:t>
                      </a:r>
                      <a:endParaRPr lang="en-US" sz="1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bg-BG" sz="1900" dirty="0">
                          <a:latin typeface="Calibri"/>
                          <a:ea typeface="Calibri"/>
                          <a:cs typeface="Times New Roman"/>
                        </a:rPr>
                        <a:t>S: speciﬁc –конкретна/специфична</a:t>
                      </a:r>
                      <a:endParaRPr lang="en-US" sz="19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bg-BG" sz="1900" dirty="0">
                          <a:latin typeface="Calibri"/>
                          <a:ea typeface="Calibri"/>
                          <a:cs typeface="Times New Roman"/>
                        </a:rPr>
                        <a:t>P: payoﬀ–oriented –ориентирана към резултат</a:t>
                      </a:r>
                      <a:endParaRPr lang="en-US" sz="19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bg-BG" sz="1900" dirty="0">
                          <a:latin typeface="Calibri"/>
                          <a:ea typeface="Calibri"/>
                          <a:cs typeface="Times New Roman"/>
                        </a:rPr>
                        <a:t>I: inspiring – вдъхновяваща,въодушевяваща</a:t>
                      </a:r>
                      <a:endParaRPr lang="en-US" sz="19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bg-BG" sz="1900" dirty="0">
                          <a:latin typeface="Calibri"/>
                          <a:ea typeface="Calibri"/>
                          <a:cs typeface="Times New Roman"/>
                        </a:rPr>
                        <a:t>R: realistic – реалистична</a:t>
                      </a:r>
                      <a:endParaRPr lang="en-US" sz="19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bg-BG" sz="1900" dirty="0">
                          <a:latin typeface="Calibri"/>
                          <a:ea typeface="Calibri"/>
                          <a:cs typeface="Times New Roman"/>
                        </a:rPr>
                        <a:t>O: observable –наблюдаема</a:t>
                      </a:r>
                      <a:endParaRPr lang="en-US" sz="1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bg-BG" sz="1900" dirty="0" smtClean="0">
                          <a:latin typeface="Calibri"/>
                          <a:ea typeface="Calibri"/>
                          <a:cs typeface="Times New Roman"/>
                        </a:rPr>
                        <a:t>S: speciﬁc –конкретна/специфична</a:t>
                      </a:r>
                      <a:endParaRPr lang="en-US" sz="19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bg-BG" sz="1900" dirty="0" smtClean="0">
                          <a:latin typeface="Calibri"/>
                          <a:ea typeface="Calibri"/>
                          <a:cs typeface="Times New Roman"/>
                        </a:rPr>
                        <a:t>M: measurable – измерима</a:t>
                      </a:r>
                      <a:endParaRPr lang="en-US" sz="19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bg-BG" sz="1900" dirty="0" smtClean="0">
                          <a:latin typeface="Calibri"/>
                          <a:ea typeface="Calibri"/>
                          <a:cs typeface="Times New Roman"/>
                        </a:rPr>
                        <a:t>A: attainable – постижима</a:t>
                      </a:r>
                      <a:endParaRPr lang="en-US" sz="19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bg-BG" sz="1900" dirty="0" smtClean="0">
                          <a:latin typeface="Calibri"/>
                          <a:ea typeface="Calibri"/>
                          <a:cs typeface="Times New Roman"/>
                        </a:rPr>
                        <a:t>R: realistic – реалистична</a:t>
                      </a:r>
                      <a:endParaRPr lang="en-US" sz="19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bg-BG" sz="1900" dirty="0" smtClean="0">
                          <a:latin typeface="Calibri"/>
                          <a:ea typeface="Calibri"/>
                          <a:cs typeface="Times New Roman"/>
                        </a:rPr>
                        <a:t>T: time–limited – ограничена във времето</a:t>
                      </a:r>
                      <a:endParaRPr lang="en-US" sz="1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364163"/>
          </a:xfrm>
        </p:spPr>
        <p:txBody>
          <a:bodyPr>
            <a:normAutofit lnSpcReduction="10000"/>
          </a:bodyPr>
          <a:lstStyle/>
          <a:p>
            <a:r>
              <a:rPr lang="bg-BG" dirty="0" smtClean="0"/>
              <a:t>Процесът на поставяне на целите е важен за организациите. От начина, по който са заложени целите, зависи ефективността на резултатите, пътищата, по които те да бъдат постигнати, както и средствата, които да бъдат използвани. Процесът на целеполагане е значим за всяка организация и защото спомага не само за разрешаване на нейните проблеми, но и за постигане на бъдещо развитие и по-добро състояние.</a:t>
            </a:r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1600200"/>
            <a:ext cx="8229600" cy="4525963"/>
          </a:xfrm>
        </p:spPr>
        <p:txBody>
          <a:bodyPr/>
          <a:lstStyle/>
          <a:p>
            <a:pPr marL="0" indent="0">
              <a:buNone/>
            </a:pPr>
            <a:endParaRPr lang="bg-BG" dirty="0" smtClean="0"/>
          </a:p>
          <a:p>
            <a:pPr marL="0" indent="0">
              <a:buNone/>
            </a:pPr>
            <a:endParaRPr lang="bg-BG" dirty="0"/>
          </a:p>
          <a:p>
            <a:pPr marL="0" indent="0">
              <a:buNone/>
            </a:pPr>
            <a:endParaRPr lang="bg-BG" dirty="0" smtClean="0"/>
          </a:p>
          <a:p>
            <a:pPr marL="0" indent="0" algn="ctr">
              <a:buNone/>
            </a:pPr>
            <a:r>
              <a:rPr lang="bg-BG" sz="3600" b="1" dirty="0" smtClean="0"/>
              <a:t>Благодаря за вниманието!</a:t>
            </a:r>
          </a:p>
          <a:p>
            <a:pPr marL="0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9835014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6172200"/>
          </a:xfrm>
        </p:spPr>
        <p:txBody>
          <a:bodyPr>
            <a:normAutofit fontScale="92500" lnSpcReduction="20000"/>
          </a:bodyPr>
          <a:lstStyle/>
          <a:p>
            <a:r>
              <a:rPr lang="bg-BG" dirty="0" smtClean="0"/>
              <a:t>Основните функции, които НПО изпълняват, могат да бъдат класифицирани в различни категории. По-долу са представени някои от присъщите им функции, които не изчерпват всички насоки на тяхната дейност, но могат да ни помогнат по-добре да разберем тяхната същност и сфери на действие и влияние:</a:t>
            </a:r>
          </a:p>
          <a:p>
            <a:r>
              <a:rPr lang="bg-BG" dirty="0" smtClean="0"/>
              <a:t>Компенсираща – стимулиране и насочване на гражданската енергия при преодоляване на недоразвитостта на социалната инфраструктура.</a:t>
            </a:r>
          </a:p>
          <a:p>
            <a:r>
              <a:rPr lang="bg-BG" dirty="0" smtClean="0"/>
              <a:t>Масовизираща – да води до приобщаване към ценностите на гражданското общество на възможно най-голям брой субекти с цел разширяване и управление на гражданското пространство.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85800"/>
            <a:ext cx="8229600" cy="5715000"/>
          </a:xfrm>
        </p:spPr>
        <p:txBody>
          <a:bodyPr>
            <a:normAutofit/>
          </a:bodyPr>
          <a:lstStyle/>
          <a:p>
            <a:r>
              <a:rPr lang="bg-BG" dirty="0" smtClean="0"/>
              <a:t>Информационно-комуникативна </a:t>
            </a:r>
          </a:p>
          <a:p>
            <a:pPr>
              <a:buFontTx/>
              <a:buChar char="-"/>
            </a:pPr>
            <a:r>
              <a:rPr lang="bg-BG" dirty="0" smtClean="0"/>
              <a:t>изява на различни убеждения </a:t>
            </a:r>
          </a:p>
          <a:p>
            <a:pPr>
              <a:buFontTx/>
              <a:buChar char="-"/>
            </a:pPr>
            <a:r>
              <a:rPr lang="bg-BG" dirty="0" smtClean="0"/>
              <a:t> предоставяне на услуги, свързани с внасяне на промени на личността и обществото.</a:t>
            </a:r>
          </a:p>
          <a:p>
            <a:r>
              <a:rPr lang="bg-BG" dirty="0" smtClean="0"/>
              <a:t>Социално благотворителна и подпомагаща функция </a:t>
            </a:r>
          </a:p>
          <a:p>
            <a:r>
              <a:rPr lang="bg-BG" dirty="0" smtClean="0"/>
              <a:t>Съхраняваща функция – запазване и развитие на националните традиции. </a:t>
            </a:r>
          </a:p>
          <a:p>
            <a:r>
              <a:rPr lang="bg-BG" dirty="0" smtClean="0"/>
              <a:t>Защита на права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 smtClean="0"/>
              <a:t>Тези основни функции на НПО формират целите, които преследват отделните организации. Целите от своя страна предопределят насоките на действие, както и резултатите, които се опитват да постигнат, тяхната обществена значимост и социално предназначение. 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g-BG" dirty="0" smtClean="0"/>
              <a:t>Цели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 smtClean="0"/>
              <a:t>След като организацията е изяснила своята визия, ценности и мисия, тя трябва да определи целите, за осъществяването на които ще работи. Когато формулира своите цели, организацията трябва да отговори на въпроса: „КАКВО ИСКАМЕ ДА ПОСТИГНЕМ?” Определянето на целите дава посоката на работа на организацията.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bg-BG" sz="3600" dirty="0" smtClean="0"/>
              <a:t>Целите на организациите могат да се обособят в няколко основни групи: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bg-BG" dirty="0" smtClean="0"/>
              <a:t>Създаване на демократични форми за влияние върху управлението на обществото</a:t>
            </a:r>
          </a:p>
          <a:p>
            <a:r>
              <a:rPr lang="bg-BG" dirty="0" smtClean="0"/>
              <a:t>формиране на обществено значими ценности (хуманизъм; перманентно обучение и творчество; съпричастност и подпомогне на решаването на проблемите на други членове на гражданското общество;)</a:t>
            </a:r>
          </a:p>
          <a:p>
            <a:r>
              <a:rPr lang="bg-BG" dirty="0" smtClean="0"/>
              <a:t>подпомагане на процесите на проникване в неосъзнати, непознати и неусвоени научни области</a:t>
            </a:r>
          </a:p>
          <a:p>
            <a:r>
              <a:rPr lang="bg-BG" dirty="0" smtClean="0"/>
              <a:t>културно взаимодействие с други общности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 smtClean="0"/>
              <a:t>достигане на хармония между обществени убеждения и вътрешната нагласа на личността</a:t>
            </a:r>
          </a:p>
          <a:p>
            <a:r>
              <a:rPr lang="bg-BG" dirty="0" smtClean="0"/>
              <a:t>използването на конфликтите на интереси като стимул за обществено развитие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bg-BG" dirty="0" smtClean="0"/>
              <a:t>Целите трябва да се вписват в мисията на организацията – постигането на всяка една от тях трябва да води към изпълнението на мисията. Същевременно целите се различават от мисията по това, че са по–конкретни, по–измерими, ограничени са в рамките на определен срок. Основната причина за определянето на цели е, че чрез тях организацията си изяснява към какъв резултат се стреми, преди да започне да влага усилията си в някакви действия. Целите фокусират и осмислят работата, която членовете на организацията извършват. Целите са полезни, защото: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6096000"/>
          </a:xfrm>
        </p:spPr>
        <p:txBody>
          <a:bodyPr>
            <a:normAutofit/>
          </a:bodyPr>
          <a:lstStyle/>
          <a:p>
            <a:r>
              <a:rPr lang="bg-BG" dirty="0" smtClean="0"/>
              <a:t>съсредоточават работата върху измерими резултати;</a:t>
            </a:r>
          </a:p>
          <a:p>
            <a:r>
              <a:rPr lang="bg-BG" dirty="0" smtClean="0"/>
              <a:t>превеждат мисията на екипа/организацията на езика на конкретните задачи;</a:t>
            </a:r>
          </a:p>
          <a:p>
            <a:r>
              <a:rPr lang="bg-BG" dirty="0" smtClean="0"/>
              <a:t>улесняват оценяването на постигнатото и на ефективността;</a:t>
            </a:r>
          </a:p>
          <a:p>
            <a:r>
              <a:rPr lang="bg-BG" dirty="0" smtClean="0"/>
              <a:t>улесняват определянето на приоритети в случай на конфликт на интересите</a:t>
            </a:r>
          </a:p>
          <a:p>
            <a:r>
              <a:rPr lang="bg-BG" dirty="0" smtClean="0"/>
              <a:t>определят стандарти и очаквания за работата и развитието.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</TotalTime>
  <Words>863</Words>
  <Application>Microsoft Office PowerPoint</Application>
  <PresentationFormat>On-screen Show (4:3)</PresentationFormat>
  <Paragraphs>65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Arial</vt:lpstr>
      <vt:lpstr>Calibri</vt:lpstr>
      <vt:lpstr>Times New Roman</vt:lpstr>
      <vt:lpstr>Office Theme</vt:lpstr>
      <vt:lpstr> Създаване и управление на НПО. Основни функции </vt:lpstr>
      <vt:lpstr>PowerPoint Presentation</vt:lpstr>
      <vt:lpstr>PowerPoint Presentation</vt:lpstr>
      <vt:lpstr>PowerPoint Presentation</vt:lpstr>
      <vt:lpstr>Цели </vt:lpstr>
      <vt:lpstr>Целите на организациите могат да се обособят в няколко основни групи:</vt:lpstr>
      <vt:lpstr>PowerPoint Presentation</vt:lpstr>
      <vt:lpstr>PowerPoint Presentation</vt:lpstr>
      <vt:lpstr>PowerPoint Presentation</vt:lpstr>
      <vt:lpstr>Примерен модел за изработване на цели:</vt:lpstr>
      <vt:lpstr>Насоченост </vt:lpstr>
      <vt:lpstr>Целта </vt:lpstr>
      <vt:lpstr>План за изпълнение 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ФУНКЦИИ на НПО </dc:title>
  <dc:creator>Dimitar Velikov</dc:creator>
  <cp:lastModifiedBy>Petya Sotirova</cp:lastModifiedBy>
  <cp:revision>12</cp:revision>
  <dcterms:created xsi:type="dcterms:W3CDTF">2006-08-16T00:00:00Z</dcterms:created>
  <dcterms:modified xsi:type="dcterms:W3CDTF">2019-06-10T09:24:52Z</dcterms:modified>
</cp:coreProperties>
</file>