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/>
            </a:r>
            <a:br>
              <a:rPr lang="bg-BG" dirty="0" smtClean="0"/>
            </a:br>
            <a:r>
              <a:rPr lang="bg-BG" dirty="0" smtClean="0"/>
              <a:t>Какво представлява неправителствената организация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endParaRPr lang="bg-BG" dirty="0" smtClean="0"/>
          </a:p>
          <a:p>
            <a:pPr algn="just"/>
            <a:r>
              <a:rPr lang="bg-BG" sz="7200" i="1" dirty="0" smtClean="0"/>
              <a:t>Проект</a:t>
            </a:r>
            <a:r>
              <a:rPr lang="bg-BG" sz="7200" i="1" dirty="0"/>
              <a:t>: </a:t>
            </a:r>
            <a:endParaRPr lang="bg-BG" sz="7200" i="1" dirty="0" smtClean="0"/>
          </a:p>
          <a:p>
            <a:pPr algn="just"/>
            <a:r>
              <a:rPr lang="bg-BG" sz="7200" i="1" dirty="0" smtClean="0"/>
              <a:t>Подкрепа </a:t>
            </a:r>
            <a:r>
              <a:rPr lang="bg-BG" sz="7200" i="1" dirty="0"/>
              <a:t>на социалните предприятия в борбата с бедността и социалното изключване</a:t>
            </a:r>
          </a:p>
          <a:p>
            <a:pPr algn="just"/>
            <a:r>
              <a:rPr lang="bg-BG" sz="7200" i="1" dirty="0"/>
              <a:t>(</a:t>
            </a:r>
            <a:r>
              <a:rPr lang="en-US" sz="7200" i="1" dirty="0"/>
              <a:t>Supporting Social Enterprises in combating poverty and social exclusions”</a:t>
            </a:r>
          </a:p>
          <a:p>
            <a:pPr algn="just"/>
            <a:endParaRPr lang="bg-BG" sz="7200" i="1" dirty="0" smtClean="0"/>
          </a:p>
          <a:p>
            <a:pPr algn="just"/>
            <a:r>
              <a:rPr lang="en-US" sz="7200" i="1" dirty="0" smtClean="0"/>
              <a:t>Social </a:t>
            </a:r>
            <a:r>
              <a:rPr lang="en-US" sz="7200" i="1" dirty="0"/>
              <a:t>Plate</a:t>
            </a:r>
            <a:endParaRPr lang="bg-BG" sz="7200" i="1" dirty="0"/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31787"/>
            <a:ext cx="3324225" cy="1774825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609600"/>
            <a:ext cx="3276600" cy="149701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Ценности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bg-BG" dirty="0" smtClean="0"/>
              <a:t> Ценностите са нещата, които са най–стойностни за нас. Примери за ценности са: честност, почтеност, постоянство, сигурност, надеждност и др. Ценностите са дълбоко заложени и широко разпространени стандарти, които имат влияние върху почти всеки аспект от нашия живот: нашите морални съждения, нашите реакции към другите хора, изборите, които правим, ангажираността ни с личните и организационните цели. Същевременно ценностите мълчаливо, негласно дават насока на хилядите решения, които ежедневно се взимат в организациите и екипите. Ценностите, също така, играят определяща роля по отношение на визията на организацията. </a:t>
            </a:r>
            <a:endParaRPr lang="en-US" dirty="0" smtClean="0"/>
          </a:p>
          <a:p>
            <a:r>
              <a:rPr lang="bg-BG" dirty="0" smtClean="0"/>
              <a:t>Ценностите на организацията са основата на организационната култура.  Те да бъдат писани или имплицитни, те трябва да бъдат ясно дефинирани, написани и артикулирани в екипа/организацията.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Ценностите на организацията: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bg-BG" dirty="0" smtClean="0"/>
              <a:t>• Окуражават и слагат стандарти за етично поведение в рамките на организацията; </a:t>
            </a:r>
          </a:p>
          <a:p>
            <a:pPr>
              <a:buNone/>
            </a:pPr>
            <a:r>
              <a:rPr lang="bg-BG" dirty="0" smtClean="0"/>
              <a:t>• Дават насока и основа за взимането на решения; </a:t>
            </a:r>
          </a:p>
          <a:p>
            <a:pPr>
              <a:buNone/>
            </a:pPr>
            <a:r>
              <a:rPr lang="bg-BG" dirty="0" smtClean="0"/>
              <a:t>• Намаляват конфликтите и стреса; </a:t>
            </a:r>
          </a:p>
          <a:p>
            <a:pPr>
              <a:buNone/>
            </a:pPr>
            <a:r>
              <a:rPr lang="bg-BG" dirty="0" smtClean="0"/>
              <a:t>• Подпомагат индивидуалната ефективност като създават насоки за работа с клиенти, колеги и други заинтересовани страни;</a:t>
            </a:r>
          </a:p>
          <a:p>
            <a:pPr>
              <a:buNone/>
            </a:pPr>
            <a:r>
              <a:rPr lang="bg-BG" dirty="0" smtClean="0"/>
              <a:t> • Съдействат за привличането и задържането на сътрудници, които са готови да подкрепят и да работят в рамките на тези ценности; </a:t>
            </a:r>
          </a:p>
          <a:p>
            <a:pPr>
              <a:buNone/>
            </a:pPr>
            <a:r>
              <a:rPr lang="bg-BG" dirty="0" smtClean="0"/>
              <a:t>• Усилват чувството за индивидуална отговорност по отношение на личния принос към екипа/организацията.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МИСИЯ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След като има постигнат консенсус по отношение на визията и основните ценности на организацията, може да се премине към следващия етап –формулирането на мисия. Мисията е „визитната картичка” на организацията. Тя е кратко изложение (около 100 думи), което представя смисъла от съществуването на организацията. За да формулира своята мисия, организацията трябва да отговори на четири основни въпроса: 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Визитна картичка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„КОИ СМЕ НИЕ?”</a:t>
            </a:r>
          </a:p>
          <a:p>
            <a:r>
              <a:rPr lang="bg-BG" dirty="0" smtClean="0"/>
              <a:t> „КАКВО ПРАВИМ?” </a:t>
            </a:r>
          </a:p>
          <a:p>
            <a:r>
              <a:rPr lang="bg-BG" dirty="0" smtClean="0"/>
              <a:t>„ЗА КОГО ГО ПРАВИМ?” </a:t>
            </a:r>
          </a:p>
          <a:p>
            <a:r>
              <a:rPr lang="bg-BG" dirty="0" smtClean="0"/>
              <a:t> „КАК ГО ПРАВИМ?”.</a:t>
            </a:r>
          </a:p>
          <a:p>
            <a:r>
              <a:rPr lang="bg-BG" dirty="0" smtClean="0"/>
              <a:t> Информацията, съдържаща се в мисията, показва с какво се занимава организацията и с какво се отличава от останалите организации. 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Етапи при изработване на мисия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 В разработването на мисията трябва да участват всички членове на организацията. Може да се потърси допълнителна помощ от хора или източници извън организацията – например, членове на други организации, партньори, експерти и др. Организирайте среща и обсъдете по–долу описаните точки: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4770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bg-BG" dirty="0" smtClean="0"/>
              <a:t>1. Намерете отправна точка за мисията на организацията. Отправната точка обикновено произлиза от убежденията и нагласите на учредителите.</a:t>
            </a:r>
            <a:endParaRPr lang="en-US" dirty="0" smtClean="0"/>
          </a:p>
          <a:p>
            <a:pPr>
              <a:buNone/>
            </a:pPr>
            <a:r>
              <a:rPr lang="bg-BG" dirty="0" smtClean="0"/>
              <a:t>2. Помолете всеки член на организацията да направи следното:</a:t>
            </a:r>
            <a:endParaRPr lang="en-US" dirty="0" smtClean="0"/>
          </a:p>
          <a:p>
            <a:pPr>
              <a:buNone/>
            </a:pPr>
            <a:r>
              <a:rPr lang="bg-BG" dirty="0" smtClean="0"/>
              <a:t> а) да определи услугите, продуктите или резултатите от работата на организацията;</a:t>
            </a:r>
            <a:endParaRPr lang="en-US" dirty="0" smtClean="0"/>
          </a:p>
          <a:p>
            <a:pPr>
              <a:buNone/>
            </a:pPr>
            <a:r>
              <a:rPr lang="bg-BG" dirty="0" smtClean="0"/>
              <a:t> б) да определи клиентите и партньорите на организацията ;</a:t>
            </a:r>
            <a:endParaRPr lang="en-US" dirty="0" smtClean="0"/>
          </a:p>
          <a:p>
            <a:pPr>
              <a:buNone/>
            </a:pPr>
            <a:r>
              <a:rPr lang="bg-BG" dirty="0" smtClean="0"/>
              <a:t> в) да определи, какви функции изпълнява организацията;</a:t>
            </a:r>
            <a:endParaRPr lang="en-US" dirty="0" smtClean="0"/>
          </a:p>
          <a:p>
            <a:pPr>
              <a:buNone/>
            </a:pPr>
            <a:r>
              <a:rPr lang="bg-BG" dirty="0" smtClean="0"/>
              <a:t> г) да определи ценностите или стандартите, които ръководят работата на организацията или характеризират “културата” му.</a:t>
            </a:r>
            <a:endParaRPr lang="en-US" dirty="0" smtClean="0"/>
          </a:p>
          <a:p>
            <a:pPr>
              <a:buNone/>
            </a:pPr>
            <a:r>
              <a:rPr lang="bg-BG" dirty="0" smtClean="0"/>
              <a:t>3. Помолете част от организацията (двама или трима души) да обобщят изброените точки и да напишат един или няколко варианта на мисията, които да представят пред организацията.</a:t>
            </a:r>
            <a:endParaRPr lang="en-US" dirty="0" smtClean="0"/>
          </a:p>
          <a:p>
            <a:pPr>
              <a:buNone/>
            </a:pPr>
            <a:r>
              <a:rPr lang="bg-BG" dirty="0" smtClean="0"/>
              <a:t>4. След като разгледате и обсъдите предложените варианти, изгответе един окончателен, в който да се отразят всички поправки.</a:t>
            </a:r>
            <a:endParaRPr lang="en-US" dirty="0" smtClean="0"/>
          </a:p>
          <a:p>
            <a:pPr>
              <a:buNone/>
            </a:pPr>
            <a:r>
              <a:rPr lang="bg-BG" dirty="0" smtClean="0"/>
              <a:t>5. Хармонизирайте целите и работните планове с мисията.</a:t>
            </a:r>
            <a:endParaRPr lang="en-US" dirty="0" smtClean="0"/>
          </a:p>
          <a:p>
            <a:pPr>
              <a:buNone/>
            </a:pPr>
            <a:r>
              <a:rPr lang="bg-BG" dirty="0" smtClean="0"/>
              <a:t>6. Изложете мисията си пред ключовите партньори и пред другите екипи на организацията.</a:t>
            </a:r>
            <a:endParaRPr lang="en-US" dirty="0" smtClean="0"/>
          </a:p>
          <a:p>
            <a:pPr>
              <a:buNone/>
            </a:pPr>
            <a:r>
              <a:rPr lang="bg-BG" dirty="0" smtClean="0"/>
              <a:t>7. Редовно преразглеждайте мисията и я преработвайте в зависимост от промените в начина на работа на организацията или на средата, в която той функционира.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Успех!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bg-BG" dirty="0" smtClean="0"/>
          </a:p>
          <a:p>
            <a:pPr marL="0" indent="0">
              <a:buNone/>
            </a:pPr>
            <a:endParaRPr lang="bg-BG" dirty="0"/>
          </a:p>
          <a:p>
            <a:pPr marL="0" indent="0">
              <a:buNone/>
            </a:pPr>
            <a:endParaRPr lang="bg-BG" dirty="0" smtClean="0"/>
          </a:p>
          <a:p>
            <a:pPr marL="0" indent="0" algn="ctr">
              <a:buNone/>
            </a:pPr>
            <a:r>
              <a:rPr lang="bg-BG" sz="4000" b="1" dirty="0" smtClean="0"/>
              <a:t>Благодаря за вниманието!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13659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bg-BG" dirty="0" smtClean="0"/>
              <a:t>Какво са неправителствените организации?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76400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bg-BG" dirty="0" smtClean="0"/>
              <a:t>    </a:t>
            </a:r>
            <a:r>
              <a:rPr lang="bg-BG" dirty="0" smtClean="0"/>
              <a:t>Съществуват множество определения, някои от които дават следните характеристики:</a:t>
            </a:r>
          </a:p>
          <a:p>
            <a:pPr algn="just">
              <a:buFont typeface="Wingdings" pitchFamily="2" charset="2"/>
              <a:buChar char="Ø"/>
            </a:pPr>
            <a:r>
              <a:rPr lang="bg-BG" dirty="0" smtClean="0"/>
              <a:t> Независими доброволни сдружения на хора, които работят продължително заедно за постигането на обща цел, различна от идване на власт, печелене на пари или незаконни дейности (Питър </a:t>
            </a:r>
            <a:r>
              <a:rPr lang="bg-BG" dirty="0" err="1" smtClean="0"/>
              <a:t>Уелест</a:t>
            </a:r>
            <a:r>
              <a:rPr lang="bg-BG" dirty="0" smtClean="0"/>
              <a:t>)</a:t>
            </a:r>
          </a:p>
          <a:p>
            <a:pPr algn="just">
              <a:buFont typeface="Wingdings" pitchFamily="2" charset="2"/>
              <a:buChar char="Ø"/>
            </a:pPr>
            <a:r>
              <a:rPr lang="bg-BG" dirty="0" smtClean="0"/>
              <a:t> Групи от хора и институции, независими от правителството, които имат главно хуманитарни, а не комерсиални цели (Световна банка)</a:t>
            </a:r>
          </a:p>
          <a:p>
            <a:pPr algn="just">
              <a:buFont typeface="Wingdings" pitchFamily="2" charset="2"/>
              <a:buChar char="Ø"/>
            </a:pPr>
            <a:r>
              <a:rPr lang="bg-BG" dirty="0" smtClean="0"/>
              <a:t>Доброволни граждански обединения, които създават допълнителни (алтернативни) условия за развитие на социалната инфраструктура, т.е. подпомагат задоволяването на </a:t>
            </a:r>
            <a:r>
              <a:rPr lang="bg-BG" dirty="0" err="1" smtClean="0"/>
              <a:t>социо</a:t>
            </a:r>
            <a:r>
              <a:rPr lang="bg-BG" dirty="0" smtClean="0"/>
              <a:t>-културни потребности</a:t>
            </a:r>
            <a:endParaRPr lang="bg-BG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ЦЕЛИ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bg-BG" dirty="0" smtClean="0"/>
              <a:t>	Съществуването на организацията не е самоцелно. </a:t>
            </a:r>
            <a:endParaRPr lang="bg-BG" dirty="0" smtClean="0"/>
          </a:p>
          <a:p>
            <a:pPr algn="just">
              <a:buNone/>
            </a:pPr>
            <a:r>
              <a:rPr lang="bg-BG" dirty="0"/>
              <a:t>	</a:t>
            </a:r>
            <a:r>
              <a:rPr lang="bg-BG" dirty="0" smtClean="0"/>
              <a:t>Всяка </a:t>
            </a:r>
            <a:r>
              <a:rPr lang="bg-BG" dirty="0" smtClean="0"/>
              <a:t>организация съществува, за да постига предварително поставени цели. Целите са само един от елементите, които придават смисъл за съществуване. </a:t>
            </a:r>
            <a:endParaRPr lang="bg-BG" dirty="0" smtClean="0"/>
          </a:p>
          <a:p>
            <a:pPr algn="just">
              <a:buNone/>
            </a:pPr>
            <a:r>
              <a:rPr lang="bg-BG" dirty="0"/>
              <a:t>	</a:t>
            </a:r>
            <a:r>
              <a:rPr lang="bg-BG" dirty="0" smtClean="0"/>
              <a:t>Другите </a:t>
            </a:r>
            <a:r>
              <a:rPr lang="bg-BG" dirty="0" smtClean="0"/>
              <a:t>елементи са визията, ценностите, и мисията, които съставят образа на организацията.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Визия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bg-BG" dirty="0" smtClean="0"/>
              <a:t>Една от основните характеристики на ефективно работещите организации, е способността им да работят в името на едно споделено виждане за бъдещето, към което се стремят. Преди да имат такова споделено разбиране за бъдещето обаче, те трябва да изградят ясна визия (картина) за него. Визията е реалистична и образна картина на желаното бъдеще, което организацията иска да постигне и заради което съществува. На практика визията представлява няколко кратки изречения, които отговарят на въпроса: „Какви са видимите промени, които желаем да настъпят в резултат от нашите действия и усилия</a:t>
            </a:r>
            <a:r>
              <a:rPr lang="bg-BG" dirty="0" smtClean="0"/>
              <a:t>?”</a:t>
            </a:r>
          </a:p>
          <a:p>
            <a:pPr marL="0" indent="0" algn="just">
              <a:buNone/>
            </a:pPr>
            <a:r>
              <a:rPr lang="bg-BG" dirty="0" smtClean="0"/>
              <a:t>Визията </a:t>
            </a:r>
            <a:r>
              <a:rPr lang="bg-BG" dirty="0" smtClean="0"/>
              <a:t>трябва да притежава следните характеристики: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bg-BG" dirty="0" smtClean="0"/>
              <a:t>Образна: Картината на желаното бъдеще трябва да може да бъде „видяна” в съзнанието на хората, които я изграждат. Тя може на практика да е описана с думи, но тези думи трябва да кореспондират с някакво изображение, показващо как трябва да изглеждат нещата, когато визията бъде постигната. </a:t>
            </a:r>
          </a:p>
          <a:p>
            <a:pPr algn="just"/>
            <a:r>
              <a:rPr lang="bg-BG" dirty="0" smtClean="0"/>
              <a:t>Споделена: Когато гледат към бъдещето, всички членове на екипа го виждат по един и същ начин, виждат една и съща картина. Визията на желаното бъдеще е споделена, защото членовете на организацията са я разработили заедно, споделили са я при самото й създаване, вложили са едно и също значение във всеки неин образ и елемент.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bg-BG" dirty="0" smtClean="0"/>
              <a:t>Насочваща: Визията помага на организацията да определя правилната посока. Тя е компас, който насочва хората към тяхното желано бъдеще. Визията помага на членовете на организацията да вземат решения за тяхната настояща и бъдеща работа, тъй като дава „рамка” и насока, в които дейността на организацията да бъде мислена (и спрямо които да се измерва адекватността на решенията).</a:t>
            </a:r>
          </a:p>
          <a:p>
            <a:pPr algn="just"/>
            <a:r>
              <a:rPr lang="bg-BG" dirty="0" smtClean="0"/>
              <a:t>Завладяваща: Тя привлича хората към действие, показва им бъдеще, към което да се стремят и за постигането на което те са готови да влагат всичките си усилия. Тя е образ, който извлича най–доброто от хората.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 fontScale="85000" lnSpcReduction="10000"/>
          </a:bodyPr>
          <a:lstStyle/>
          <a:p>
            <a:r>
              <a:rPr lang="bg-BG" dirty="0" smtClean="0"/>
              <a:t>Ясна, ярка: Тя е цветна, а не черно–бяла. Тя е ясна, а не абстрактна и мъглява. </a:t>
            </a:r>
            <a:endParaRPr lang="en-US" dirty="0" smtClean="0"/>
          </a:p>
          <a:p>
            <a:r>
              <a:rPr lang="bg-BG" dirty="0" smtClean="0"/>
              <a:t>Собствена, своя: Тя не е „нарисувана” от мениджъра и връчена на останалите. Всички членове на организацията са участвали при нейното създаване и, поради това, я приемат за собствена/своя (а не наложена, чужда). </a:t>
            </a:r>
          </a:p>
          <a:p>
            <a:r>
              <a:rPr lang="bg-BG" dirty="0" smtClean="0"/>
              <a:t>Провокираща: Визията </a:t>
            </a:r>
            <a:r>
              <a:rPr lang="bg-BG" dirty="0" smtClean="0"/>
              <a:t>показва </a:t>
            </a:r>
            <a:r>
              <a:rPr lang="bg-BG" dirty="0" smtClean="0"/>
              <a:t>несъответствието/разликите </a:t>
            </a:r>
            <a:r>
              <a:rPr lang="bg-BG" dirty="0" smtClean="0"/>
              <a:t>между желаното бъдеще и настоящето. Разбирането („виждането”) на тези разлики дава възможност да се поставят цели, чрез реализирането на които разликите могат да бъдат преодолени и желаното бъдеще да бъде постигнато.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943600"/>
          </a:xfrm>
        </p:spPr>
        <p:txBody>
          <a:bodyPr>
            <a:normAutofit fontScale="85000" lnSpcReduction="10000"/>
          </a:bodyPr>
          <a:lstStyle/>
          <a:p>
            <a:r>
              <a:rPr lang="bg-BG" dirty="0" smtClean="0"/>
              <a:t>Обхваща всички части на тялото: Ефективната визия завладява главата и сърцето на хората, които са я създали. Цялото тяло е движено от картината на желаното бъдеще. Главата – визията провокира мисли, идеи, анализи, рационално и логично справяне с проблемите. Сърцето – визията е свързана с чувствата, емоциите и човешкия дух. Краката – визията стимулира действия и кара членовете на организацията да полагат усилия, за да преодолеят разликата между настоящото състояние и желаното бъдеще.</a:t>
            </a:r>
          </a:p>
          <a:p>
            <a:r>
              <a:rPr lang="bg-BG" dirty="0" smtClean="0"/>
              <a:t>Стратегическа: Базирана е на нуждите на клиентите, дава основна насока на решенията и плановете на организацията и подкрепя действия, които са свързани с нея.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 fontScale="92500"/>
          </a:bodyPr>
          <a:lstStyle/>
          <a:p>
            <a:r>
              <a:rPr lang="bg-BG" dirty="0" smtClean="0"/>
              <a:t>Разбираема: Може да бъде обяснена за няколко минути и е ясна за околните. </a:t>
            </a:r>
            <a:endParaRPr lang="en-US" dirty="0" smtClean="0"/>
          </a:p>
          <a:p>
            <a:r>
              <a:rPr lang="bg-BG" dirty="0" smtClean="0"/>
              <a:t>Положително формулирана: Визията трябва да създава позитивна нагласа за работа, мислене, действие в хората, които я споделят. Да вдъхновява не чрез отрицание, а чрез описание на желаното бъдеще. </a:t>
            </a:r>
            <a:endParaRPr lang="en-US" dirty="0" smtClean="0"/>
          </a:p>
          <a:p>
            <a:r>
              <a:rPr lang="bg-BG" dirty="0" smtClean="0"/>
              <a:t>Реалистична, а не химерна: Визията трябва да е постижима. Следването на </a:t>
            </a:r>
            <a:r>
              <a:rPr lang="bg-BG" dirty="0" smtClean="0"/>
              <a:t>непостижима </a:t>
            </a:r>
            <a:r>
              <a:rPr lang="bg-BG" dirty="0" smtClean="0"/>
              <a:t>визия би могло да бъде унищожително за мотивацията на хората, които я следват.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1087</TotalTime>
  <Words>1353</Words>
  <Application>Microsoft Office PowerPoint</Application>
  <PresentationFormat>On-screen Show (4:3)</PresentationFormat>
  <Paragraphs>67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Wingdings</vt:lpstr>
      <vt:lpstr>Office Theme</vt:lpstr>
      <vt:lpstr> Какво представлява неправителствената организация</vt:lpstr>
      <vt:lpstr> Какво са неправителствените организации? </vt:lpstr>
      <vt:lpstr>ЦЕЛИ</vt:lpstr>
      <vt:lpstr>Визия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Ценности</vt:lpstr>
      <vt:lpstr>Ценностите на организацията: </vt:lpstr>
      <vt:lpstr>МИСИЯ </vt:lpstr>
      <vt:lpstr>Визитна картичка</vt:lpstr>
      <vt:lpstr>Етапи при изработване на мисия </vt:lpstr>
      <vt:lpstr>PowerPoint Presentation</vt:lpstr>
      <vt:lpstr>Успех!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НПО</dc:title>
  <dc:creator>Dimitar Velikov</dc:creator>
  <cp:lastModifiedBy>Petya Sotirova</cp:lastModifiedBy>
  <cp:revision>121</cp:revision>
  <dcterms:created xsi:type="dcterms:W3CDTF">2006-08-16T00:00:00Z</dcterms:created>
  <dcterms:modified xsi:type="dcterms:W3CDTF">2019-06-10T09:18:15Z</dcterms:modified>
</cp:coreProperties>
</file>